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1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oleObject2.bin" ContentType="application/vnd.openxmlformats-officedocument.oleObject"/>
  <Override PartName="/ppt/notesSlides/notesSlide23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464" r:id="rId2"/>
    <p:sldId id="465" r:id="rId3"/>
    <p:sldId id="466" r:id="rId4"/>
    <p:sldId id="467" r:id="rId5"/>
    <p:sldId id="468" r:id="rId6"/>
    <p:sldId id="469" r:id="rId7"/>
    <p:sldId id="470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87" r:id="rId25"/>
    <p:sldId id="488" r:id="rId26"/>
    <p:sldId id="489" r:id="rId27"/>
    <p:sldId id="491" r:id="rId28"/>
    <p:sldId id="490" r:id="rId29"/>
    <p:sldId id="492" r:id="rId30"/>
    <p:sldId id="493" r:id="rId31"/>
    <p:sldId id="494" r:id="rId32"/>
    <p:sldId id="495" r:id="rId33"/>
    <p:sldId id="496" r:id="rId34"/>
    <p:sldId id="497" r:id="rId35"/>
    <p:sldId id="498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510" r:id="rId48"/>
    <p:sldId id="511" r:id="rId49"/>
    <p:sldId id="512" r:id="rId50"/>
    <p:sldId id="513" r:id="rId51"/>
    <p:sldId id="514" r:id="rId52"/>
    <p:sldId id="515" r:id="rId53"/>
    <p:sldId id="516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F5FE"/>
    <a:srgbClr val="CCFFCC"/>
    <a:srgbClr val="CCFFFF"/>
    <a:srgbClr val="5F5F5F"/>
    <a:srgbClr val="4D4D4D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7" autoAdjust="0"/>
    <p:restoredTop sz="87606" autoAdjust="0"/>
  </p:normalViewPr>
  <p:slideViewPr>
    <p:cSldViewPr>
      <p:cViewPr varScale="1">
        <p:scale>
          <a:sx n="86" d="100"/>
          <a:sy n="86" d="100"/>
        </p:scale>
        <p:origin x="-17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8A08AD0-EF5E-3E4F-9D35-57BB908F78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154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86B3534-7DC8-5C43-90DA-5960C3FF6A13}" type="slidenum">
              <a:rPr lang="en-US" altLang="en-US" sz="1200" b="0"/>
              <a:pPr eaLnBrk="1" hangingPunct="1"/>
              <a:t>1</a:t>
            </a:fld>
            <a:endParaRPr lang="en-US" altLang="en-US" sz="1200" b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763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1FEF62C-2AFF-004F-BBF5-D55CCFCC8C5B}" type="slidenum">
              <a:rPr lang="en-US" altLang="en-US" sz="1200" b="0"/>
              <a:pPr eaLnBrk="1" hangingPunct="1"/>
              <a:t>10</a:t>
            </a:fld>
            <a:endParaRPr lang="en-US" altLang="en-US" sz="1200" b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001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6BCCC61-AB7D-D140-895C-1227AE8692FC}" type="slidenum">
              <a:rPr lang="en-US" altLang="en-US" sz="1200" b="0"/>
              <a:pPr eaLnBrk="1" hangingPunct="1"/>
              <a:t>11</a:t>
            </a:fld>
            <a:endParaRPr lang="en-US" altLang="en-US" sz="1200" b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730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604EFA0-769D-F141-8262-309A60FF44BD}" type="slidenum">
              <a:rPr lang="en-US" altLang="en-US" sz="1200" b="0"/>
              <a:pPr eaLnBrk="1" hangingPunct="1"/>
              <a:t>18</a:t>
            </a:fld>
            <a:endParaRPr lang="en-US" altLang="en-US" sz="1200" b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9295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20E964E0-9D65-444B-AD58-772168099227}" type="slidenum">
              <a:rPr lang="en-US" altLang="en-US" sz="1200" b="0"/>
              <a:pPr eaLnBrk="1" hangingPunct="1"/>
              <a:t>19</a:t>
            </a:fld>
            <a:endParaRPr lang="en-US" altLang="en-US" sz="1200" b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529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1BCF417-56D0-A548-A3F8-DD7BECFFFB15}" type="slidenum">
              <a:rPr lang="en-US" altLang="en-US" sz="1200" b="0"/>
              <a:pPr eaLnBrk="1" hangingPunct="1"/>
              <a:t>20</a:t>
            </a:fld>
            <a:endParaRPr lang="en-US" altLang="en-US" sz="1200" b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032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8414C8E-A25E-D24F-84A5-1FA495834F33}" type="slidenum">
              <a:rPr lang="en-US" altLang="en-US" sz="1200" b="0"/>
              <a:pPr eaLnBrk="1" hangingPunct="1"/>
              <a:t>21</a:t>
            </a:fld>
            <a:endParaRPr lang="en-US" altLang="en-US" sz="1200" b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567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88F4639-8BE3-D344-BD1A-59B33767627A}" type="slidenum">
              <a:rPr lang="en-US" altLang="en-US" sz="1200" b="0"/>
              <a:pPr eaLnBrk="1" hangingPunct="1"/>
              <a:t>22</a:t>
            </a:fld>
            <a:endParaRPr lang="en-US" altLang="en-US" sz="1200" b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88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04159A4-890F-7849-9DAE-FF27B98CF728}" type="slidenum">
              <a:rPr lang="en-US" altLang="en-US" sz="1200" b="0"/>
              <a:pPr eaLnBrk="1" hangingPunct="1"/>
              <a:t>23</a:t>
            </a:fld>
            <a:endParaRPr lang="en-US" altLang="en-US" sz="1200" b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823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D4CA888-95AF-1A44-8CCD-1799E25CF697}" type="slidenum">
              <a:rPr lang="en-US" altLang="en-US" sz="1200" b="0"/>
              <a:pPr eaLnBrk="1" hangingPunct="1"/>
              <a:t>24</a:t>
            </a:fld>
            <a:endParaRPr lang="en-US" altLang="en-US" sz="1200" b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Three-taxon statement</a:t>
            </a:r>
          </a:p>
        </p:txBody>
      </p:sp>
    </p:spTree>
    <p:extLst>
      <p:ext uri="{BB962C8B-B14F-4D97-AF65-F5344CB8AC3E}">
        <p14:creationId xmlns:p14="http://schemas.microsoft.com/office/powerpoint/2010/main" val="113122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A128DF1-4326-3941-B5DF-4F94F233B6AB}" type="slidenum">
              <a:rPr lang="en-US" altLang="en-US" sz="1200" b="0"/>
              <a:pPr eaLnBrk="1" hangingPunct="1"/>
              <a:t>25</a:t>
            </a:fld>
            <a:endParaRPr lang="en-US" altLang="en-US" sz="1200" b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654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E2F7C2D-F245-EF46-B4FD-5422958A649A}" type="slidenum">
              <a:rPr lang="en-US" altLang="en-US" sz="1200" b="0"/>
              <a:pPr eaLnBrk="1" hangingPunct="1"/>
              <a:t>2</a:t>
            </a:fld>
            <a:endParaRPr lang="en-US" altLang="en-US" sz="1200" b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Evolution-2e-Photo-01-p011.jpg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957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5352F2B-4528-2348-A879-A58F8CFC2EDC}" type="slidenum">
              <a:rPr lang="en-US" altLang="en-US" sz="1200" b="0"/>
              <a:pPr eaLnBrk="1" hangingPunct="1"/>
              <a:t>27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693122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D7263C5-AB9A-7C45-B464-1C4C4A21239D}" type="slidenum">
              <a:rPr lang="en-US" altLang="en-US" sz="1200" b="0"/>
              <a:pPr eaLnBrk="1" hangingPunct="1"/>
              <a:t>28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1881391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FCA084F-61B7-9441-B965-95345B510BED}" type="slidenum">
              <a:rPr lang="en-US" altLang="en-US" sz="1200" b="0"/>
              <a:pPr eaLnBrk="1" hangingPunct="1"/>
              <a:t>29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1224241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AD76301-5647-5847-8C7D-D5ADC2BA3D22}" type="slidenum">
              <a:rPr lang="en-US" altLang="en-US" sz="1200" b="0"/>
              <a:pPr eaLnBrk="1" hangingPunct="1"/>
              <a:t>30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1976943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690722C-DC3D-C14B-A4F7-6049890F918F}" type="slidenum">
              <a:rPr lang="en-US" altLang="en-US" sz="1200" b="0"/>
              <a:pPr eaLnBrk="1" hangingPunct="1"/>
              <a:t>35</a:t>
            </a:fld>
            <a:endParaRPr lang="en-US" altLang="en-US" sz="1200" b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460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C076B15-3083-124B-9A8D-9499B84084F7}" type="slidenum">
              <a:rPr lang="en-US" altLang="en-US" sz="1200" b="0"/>
              <a:pPr eaLnBrk="1" hangingPunct="1"/>
              <a:t>36</a:t>
            </a:fld>
            <a:endParaRPr lang="en-US" altLang="en-US" sz="1200" b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2845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430F406-237E-5346-83FD-FB3691A5813A}" type="slidenum">
              <a:rPr lang="en-US" altLang="en-US" sz="1200" b="0"/>
              <a:pPr eaLnBrk="1" hangingPunct="1"/>
              <a:t>37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1154609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974D14F-C0C1-D64D-A113-B8DD39C68E30}" type="slidenum">
              <a:rPr lang="en-US" altLang="en-US" sz="1200" b="0"/>
              <a:pPr eaLnBrk="1" hangingPunct="1"/>
              <a:t>38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721955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8005AEA-14E6-C246-9721-1946985E71EB}" type="slidenum">
              <a:rPr lang="en-US" altLang="en-US" sz="1200" b="0"/>
              <a:pPr eaLnBrk="1" hangingPunct="1"/>
              <a:t>39</a:t>
            </a:fld>
            <a:endParaRPr lang="en-US" altLang="en-US" sz="1200" b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949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570A8F8-1D3C-AB40-A62A-D7A913C462F1}" type="slidenum">
              <a:rPr lang="en-US" altLang="en-US" sz="1200" b="0"/>
              <a:pPr eaLnBrk="1" hangingPunct="1"/>
              <a:t>40</a:t>
            </a:fld>
            <a:endParaRPr lang="en-US" altLang="en-US" sz="1200" b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95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A2751DF-B229-B844-8131-7215490DEE2C}" type="slidenum">
              <a:rPr lang="en-US" altLang="en-US" sz="1200" b="0"/>
              <a:pPr eaLnBrk="1" hangingPunct="1"/>
              <a:t>3</a:t>
            </a:fld>
            <a:endParaRPr lang="en-US" altLang="en-US" sz="1200" b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516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342712B-56D4-AF4A-80EF-30195C8B7618}" type="slidenum">
              <a:rPr lang="en-US" altLang="en-US" sz="1200" b="0"/>
              <a:pPr eaLnBrk="1" hangingPunct="1"/>
              <a:t>41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962964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3F5E7BE-2B73-1248-8974-A9480E2129F4}" type="slidenum">
              <a:rPr lang="en-US" altLang="en-US" sz="1200" b="0"/>
              <a:pPr eaLnBrk="1" hangingPunct="1"/>
              <a:t>42</a:t>
            </a:fld>
            <a:endParaRPr lang="en-US" altLang="en-US" sz="1200" b="0"/>
          </a:p>
        </p:txBody>
      </p:sp>
    </p:spTree>
    <p:extLst>
      <p:ext uri="{BB962C8B-B14F-4D97-AF65-F5344CB8AC3E}">
        <p14:creationId xmlns:p14="http://schemas.microsoft.com/office/powerpoint/2010/main" val="7435710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2DDBB06-F836-AA41-A164-7D8EA3BF8B4E}" type="slidenum">
              <a:rPr lang="en-US" altLang="en-US" sz="1200" b="0"/>
              <a:pPr eaLnBrk="1" hangingPunct="1"/>
              <a:t>43</a:t>
            </a:fld>
            <a:endParaRPr lang="en-US" altLang="en-US" sz="1200" b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8522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5495F7A-A0D3-1148-8A7E-5849A9F942E2}" type="slidenum">
              <a:rPr lang="en-US" altLang="en-US" sz="1200" b="0"/>
              <a:pPr eaLnBrk="1" hangingPunct="1"/>
              <a:t>44</a:t>
            </a:fld>
            <a:endParaRPr lang="en-US" altLang="en-US" sz="1200" b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69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6EDF186-B6F2-7B4B-8957-DF2BDAEBABF8}" type="slidenum">
              <a:rPr lang="en-US" altLang="en-US" sz="1200" b="0"/>
              <a:pPr eaLnBrk="1" hangingPunct="1"/>
              <a:t>45</a:t>
            </a:fld>
            <a:endParaRPr lang="en-US" altLang="en-US" sz="1200" b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106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7273C0F-F9FC-4E49-9C91-BE9F09585A32}" type="slidenum">
              <a:rPr lang="en-US" altLang="en-US" sz="1200" b="0"/>
              <a:pPr eaLnBrk="1" hangingPunct="1"/>
              <a:t>46</a:t>
            </a:fld>
            <a:endParaRPr lang="en-US" altLang="en-US" sz="1200" b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452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CE6D6CC-EF3F-8C4B-AFBB-D0BA522F3FCA}" type="slidenum">
              <a:rPr lang="en-US" altLang="en-US" sz="1200" b="0"/>
              <a:pPr eaLnBrk="1" hangingPunct="1"/>
              <a:t>47</a:t>
            </a:fld>
            <a:endParaRPr lang="en-US" altLang="en-US" sz="1200" b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460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BC4FCB0-55D5-7A49-99DE-E4D681F24CF5}" type="slidenum">
              <a:rPr lang="en-US" altLang="en-US" sz="1200" b="0"/>
              <a:pPr eaLnBrk="1" hangingPunct="1"/>
              <a:t>48</a:t>
            </a:fld>
            <a:endParaRPr lang="en-US" altLang="en-US" sz="1200" b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567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5F69A48-835D-CC4E-80E9-56C6F83A9560}" type="slidenum">
              <a:rPr lang="en-US" altLang="en-US" sz="1200" b="0"/>
              <a:pPr eaLnBrk="1" hangingPunct="1"/>
              <a:t>49</a:t>
            </a:fld>
            <a:endParaRPr lang="en-US" altLang="en-US" sz="1200" b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603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0147C62-6B91-E741-BEFB-268AF5FAF1E8}" type="slidenum">
              <a:rPr lang="en-US" altLang="en-US" sz="1200" b="0"/>
              <a:pPr eaLnBrk="1" hangingPunct="1"/>
              <a:t>50</a:t>
            </a:fld>
            <a:endParaRPr lang="en-US" altLang="en-US" sz="1200" b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76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F352BE9-64FD-D94C-8C1F-11D0C1F549B4}" type="slidenum">
              <a:rPr lang="en-US" altLang="en-US" sz="1200" b="0"/>
              <a:pPr eaLnBrk="1" hangingPunct="1"/>
              <a:t>4</a:t>
            </a:fld>
            <a:endParaRPr lang="en-US" altLang="en-US" sz="1200" b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Evolution-2e-Photo-01-p011.jpg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9118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2338FDD-3D2B-7D4C-B31A-AD414558E962}" type="slidenum">
              <a:rPr lang="en-US" altLang="en-US" sz="1200" b="0"/>
              <a:pPr eaLnBrk="1" hangingPunct="1"/>
              <a:t>51</a:t>
            </a:fld>
            <a:endParaRPr lang="en-US" altLang="en-US" sz="1200" b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644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1747BB4-293A-A84E-9D08-37841962EE0D}" type="slidenum">
              <a:rPr lang="en-US" altLang="en-US" sz="1200" b="0"/>
              <a:pPr eaLnBrk="1" hangingPunct="1"/>
              <a:t>52</a:t>
            </a:fld>
            <a:endParaRPr lang="en-US" altLang="en-US" sz="1200" b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4549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F4A207-69B9-DF4A-B0F2-B225CE4D475F}" type="slidenum">
              <a:rPr lang="en-US" altLang="en-US" sz="1200" b="0"/>
              <a:pPr eaLnBrk="1" hangingPunct="1"/>
              <a:t>53</a:t>
            </a:fld>
            <a:endParaRPr lang="en-US" altLang="en-US" sz="1200" b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713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4E53839-95DD-8442-8E0C-6DFEB7418CAA}" type="slidenum">
              <a:rPr lang="en-US" altLang="en-US" sz="1200" b="0"/>
              <a:pPr eaLnBrk="1" hangingPunct="1"/>
              <a:t>5</a:t>
            </a:fld>
            <a:endParaRPr lang="en-US" altLang="en-US" sz="1200" b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Evolution-2e-Photo-01-p012.jpg</a:t>
            </a:r>
            <a:br>
              <a:rPr lang="en-US" altLang="en-US"/>
            </a:b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159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63C53B6-1C9F-1240-9382-23F5968A25FF}" type="slidenum">
              <a:rPr lang="en-US" altLang="en-US" sz="1200" b="0"/>
              <a:pPr eaLnBrk="1" hangingPunct="1"/>
              <a:t>6</a:t>
            </a:fld>
            <a:endParaRPr lang="en-US" altLang="en-US" sz="1200" b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378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53ED162-0FAA-124A-A8A3-15DC010BD8EF}" type="slidenum">
              <a:rPr lang="en-US" altLang="en-US" sz="1200" b="0"/>
              <a:pPr eaLnBrk="1" hangingPunct="1"/>
              <a:t>7</a:t>
            </a:fld>
            <a:endParaRPr lang="en-US" altLang="en-US" sz="1200" b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381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ED9CACB-6F75-034E-A140-5710FBD681F2}" type="slidenum">
              <a:rPr lang="en-US" altLang="en-US" sz="1200" b="0"/>
              <a:pPr eaLnBrk="1" hangingPunct="1"/>
              <a:t>8</a:t>
            </a:fld>
            <a:endParaRPr lang="en-US" altLang="en-US" sz="1200" b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662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8820ABB-6FBA-9E4B-B332-EA83391C2A20}" type="slidenum">
              <a:rPr lang="en-US" altLang="en-US" sz="1200" b="0"/>
              <a:pPr eaLnBrk="1" hangingPunct="1"/>
              <a:t>9</a:t>
            </a:fld>
            <a:endParaRPr lang="en-US" altLang="en-US" sz="1200" b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51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40168-9326-9C41-A4A5-07C011CA85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1507E-0FEC-3842-8706-8E3F998FD1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778C6-24F9-B240-A578-B472ED3A0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70E66-81CC-9841-A121-8C084FB2B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0060A4-F1FD-0448-86FC-5CD1E21FB6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CA560-7874-1343-9719-40EA11B17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5EF12-565F-784B-A91E-0BC4B9DE7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960BD-F2C7-5A41-B270-A4402291A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02FE1-CC20-EB48-A39F-0BF6195D9C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E93E7-DE7F-C942-9CEE-DCC17F3845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C1A6D-6FC0-DF43-A6AF-570B7AF3D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F1DEF-3643-0949-947C-F49DE73A45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>
              <a:defRPr/>
            </a:pPr>
            <a:fld id="{4DC4F397-B9BD-1145-B269-01CA7B7B1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jpeg"/><Relationship Id="rId5" Type="http://schemas.openxmlformats.org/officeDocument/2006/relationships/image" Target="../media/image30.jpe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31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31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3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32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5256213"/>
          </a:xfrm>
        </p:spPr>
        <p:txBody>
          <a:bodyPr/>
          <a:lstStyle/>
          <a:p>
            <a:pPr marL="609600" indent="-609600" algn="ctr" eaLnBrk="1" hangingPunct="1">
              <a:buFontTx/>
              <a:buNone/>
            </a:pPr>
            <a:r>
              <a:rPr lang="en-US" altLang="en-US" sz="2800">
                <a:solidFill>
                  <a:srgbClr val="0000FF"/>
                </a:solidFill>
              </a:rPr>
              <a:t>History of Evolutionary Thought</a:t>
            </a:r>
          </a:p>
          <a:p>
            <a:pPr marL="609600" indent="-609600" algn="ctr" eaLnBrk="1" hangingPunct="1">
              <a:buFontTx/>
              <a:buNone/>
            </a:pPr>
            <a:r>
              <a:rPr lang="en-US" altLang="en-US" sz="2800">
                <a:solidFill>
                  <a:srgbClr val="0000FF"/>
                </a:solidFill>
              </a:rPr>
              <a:t>(these topics revisited through the course)</a:t>
            </a:r>
          </a:p>
          <a:p>
            <a:pPr marL="609600" indent="-609600" eaLnBrk="1" hangingPunct="1">
              <a:buFontTx/>
              <a:buNone/>
            </a:pPr>
            <a:endParaRPr lang="en-US" altLang="en-US"/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Before Darwin (pre 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Darwin (1859)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Theories after Darwin (early 1900’s)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>
                <a:solidFill>
                  <a:schemeClr val="bg2"/>
                </a:solidFill>
              </a:rPr>
              <a:t>The evolutionary synthesis (1930’s, 40’s)</a:t>
            </a:r>
          </a:p>
          <a:p>
            <a:pPr marL="609600" indent="-609600" eaLnBrk="1" hangingPunct="1">
              <a:buFontTx/>
              <a:buAutoNum type="arabicParenR"/>
            </a:pPr>
            <a:r>
              <a:rPr lang="en-US" altLang="en-US" sz="2800"/>
              <a:t>Biology since the synthesis (1950 on)</a:t>
            </a:r>
          </a:p>
        </p:txBody>
      </p:sp>
    </p:spTree>
    <p:extLst>
      <p:ext uri="{BB962C8B-B14F-4D97-AF65-F5344CB8AC3E}">
        <p14:creationId xmlns:p14="http://schemas.microsoft.com/office/powerpoint/2010/main" val="81552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579438"/>
            <a:ext cx="8229600" cy="4525962"/>
          </a:xfrm>
        </p:spPr>
        <p:txBody>
          <a:bodyPr/>
          <a:lstStyle/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u="sng"/>
              <a:t>Terminology (continued):</a:t>
            </a:r>
          </a:p>
          <a:p>
            <a:pPr eaLnBrk="1" hangingPunct="1">
              <a:spcAft>
                <a:spcPts val="1800"/>
              </a:spcAft>
              <a:buFontTx/>
              <a:buNone/>
            </a:pPr>
            <a:r>
              <a:rPr lang="en-US" altLang="en-US" sz="2400" b="1" i="1"/>
              <a:t>Phylogeny – </a:t>
            </a:r>
            <a:r>
              <a:rPr lang="en-US" altLang="en-US" sz="2400"/>
              <a:t>the history of descent of a group of taxa from their common ancestors. (phylogenetics = study of phylogenies).  </a:t>
            </a:r>
            <a:endParaRPr lang="en-US" altLang="en-US" sz="2400" b="1" i="1"/>
          </a:p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/>
              <a:t>The diagrams that depict phylogenies are </a:t>
            </a:r>
            <a:r>
              <a:rPr lang="en-US" altLang="en-US" sz="2400" b="1" i="1"/>
              <a:t>phylogenetic trees.  </a:t>
            </a:r>
            <a:r>
              <a:rPr lang="en-US" altLang="en-US" sz="2400"/>
              <a:t>A phylogenetic tree is a systematic hypothesis.</a:t>
            </a:r>
            <a:endParaRPr lang="en-US" altLang="en-US" sz="2400" b="1" i="1"/>
          </a:p>
        </p:txBody>
      </p:sp>
      <p:pic>
        <p:nvPicPr>
          <p:cNvPr id="32771" name="Picture 3" descr="tree.gif                                                       000386F0 Power Stu                      985CFB00: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02038"/>
            <a:ext cx="36576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089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46150"/>
            <a:ext cx="8713788" cy="50736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chemeClr val="bg2"/>
                </a:solidFill>
              </a:rPr>
              <a:t>1) Some terminology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2) Taxonomy: concepts and history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3) Systematics and phylogenetic trees</a:t>
            </a:r>
          </a:p>
          <a:p>
            <a:pPr eaLnBrk="1" hangingPunct="1">
              <a:buFontTx/>
              <a:buNone/>
            </a:pPr>
            <a:endParaRPr lang="en-US" altLang="en-US" sz="2800">
              <a:solidFill>
                <a:srgbClr val="80808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4) Methods of inferring phylogenies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pic>
        <p:nvPicPr>
          <p:cNvPr id="3482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1633538"/>
            <a:ext cx="20431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45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Used to organize groups of species into progressively smaller hierarchical groups.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Originally Kingdom was the most inclusive taxonomic group</a:t>
            </a:r>
          </a:p>
          <a:p>
            <a:pPr>
              <a:buFontTx/>
              <a:buNone/>
            </a:pPr>
            <a:endParaRPr lang="en-US" altLang="en-US" sz="2400" b="1" i="1"/>
          </a:p>
        </p:txBody>
      </p:sp>
      <p:pic>
        <p:nvPicPr>
          <p:cNvPr id="36868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124200"/>
            <a:ext cx="5100638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356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“</a:t>
            </a:r>
            <a:r>
              <a:rPr lang="en-US" altLang="en-US" sz="2400" u="sng"/>
              <a:t>Five kingdom</a:t>
            </a:r>
            <a:r>
              <a:rPr lang="en-US" altLang="en-US" sz="2400"/>
              <a:t>” system was used for many years (even when I was a kid!)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					</a:t>
            </a:r>
            <a:r>
              <a:rPr lang="en-US" altLang="en-US" sz="2400" b="1"/>
              <a:t>Monera</a:t>
            </a:r>
          </a:p>
          <a:p>
            <a:pPr>
              <a:buFontTx/>
              <a:buNone/>
            </a:pPr>
            <a:r>
              <a:rPr lang="en-US" altLang="en-US" sz="2400" b="1"/>
              <a:t>					Protista</a:t>
            </a:r>
          </a:p>
          <a:p>
            <a:pPr>
              <a:buFontTx/>
              <a:buNone/>
            </a:pPr>
            <a:r>
              <a:rPr lang="en-US" altLang="en-US" sz="2400" b="1"/>
              <a:t>					Fungi</a:t>
            </a:r>
          </a:p>
          <a:p>
            <a:pPr>
              <a:buFontTx/>
              <a:buNone/>
            </a:pPr>
            <a:r>
              <a:rPr lang="en-US" altLang="en-US" sz="2400" b="1"/>
              <a:t>					Plantae</a:t>
            </a:r>
          </a:p>
          <a:p>
            <a:pPr>
              <a:buFontTx/>
              <a:buNone/>
            </a:pPr>
            <a:r>
              <a:rPr lang="en-US" altLang="en-US" sz="2400" b="1"/>
              <a:t>					Animalia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</p:txBody>
      </p:sp>
      <p:pic>
        <p:nvPicPr>
          <p:cNvPr id="3789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1" r="4668" b="9245"/>
          <a:stretch>
            <a:fillRect/>
          </a:stretch>
        </p:blipFill>
        <p:spPr bwMode="auto">
          <a:xfrm>
            <a:off x="938213" y="2732088"/>
            <a:ext cx="21097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0348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3" r="15675" b="4745"/>
          <a:stretch>
            <a:fillRect/>
          </a:stretch>
        </p:blipFill>
        <p:spPr bwMode="auto">
          <a:xfrm>
            <a:off x="914400" y="4419600"/>
            <a:ext cx="22098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713288"/>
            <a:ext cx="266700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876800"/>
            <a:ext cx="2362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49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/>
          <a:lstStyle/>
          <a:p>
            <a:pPr>
              <a:spcAft>
                <a:spcPts val="1800"/>
              </a:spcAft>
              <a:buFontTx/>
              <a:buNone/>
            </a:pPr>
            <a:r>
              <a:rPr lang="en-US" altLang="en-US" sz="2400"/>
              <a:t>“</a:t>
            </a:r>
            <a:r>
              <a:rPr lang="en-US" altLang="en-US" sz="2400" u="sng"/>
              <a:t>Five kingdom</a:t>
            </a:r>
            <a:r>
              <a:rPr lang="en-US" altLang="en-US" sz="2400"/>
              <a:t>” system was used for many years (even when I was a kid!)</a:t>
            </a:r>
          </a:p>
          <a:p>
            <a:pPr>
              <a:buFontTx/>
              <a:buNone/>
            </a:pPr>
            <a:r>
              <a:rPr lang="en-US" altLang="en-US" sz="2400" u="sng"/>
              <a:t>Three domain </a:t>
            </a:r>
            <a:r>
              <a:rPr lang="en-US" altLang="en-US" sz="2400"/>
              <a:t>system: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/>
          </a:p>
        </p:txBody>
      </p:sp>
      <p:pic>
        <p:nvPicPr>
          <p:cNvPr id="38916" name="Picture 4" descr="Evolution-2e-Fig-02-01-0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" b="8487"/>
          <a:stretch>
            <a:fillRect/>
          </a:stretch>
        </p:blipFill>
        <p:spPr bwMode="auto">
          <a:xfrm>
            <a:off x="2743200" y="2425700"/>
            <a:ext cx="6065838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11"/>
          <p:cNvSpPr txBox="1">
            <a:spLocks noChangeArrowheads="1"/>
          </p:cNvSpPr>
          <p:nvPr/>
        </p:nvSpPr>
        <p:spPr bwMode="auto">
          <a:xfrm>
            <a:off x="7245350" y="2514600"/>
            <a:ext cx="1136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/>
              <a:t>Eukarya</a:t>
            </a: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>
            <a:off x="3733800" y="6400800"/>
            <a:ext cx="4371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i="1"/>
              <a:t>Archaea                                    Bacteria</a:t>
            </a:r>
          </a:p>
        </p:txBody>
      </p:sp>
    </p:spTree>
    <p:extLst>
      <p:ext uri="{BB962C8B-B14F-4D97-AF65-F5344CB8AC3E}">
        <p14:creationId xmlns:p14="http://schemas.microsoft.com/office/powerpoint/2010/main" val="884990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One purpose of taxonomy is to name species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Modern species taxonomy started with Carl Linnaeus. </a:t>
            </a:r>
          </a:p>
          <a:p>
            <a:pPr>
              <a:buFontTx/>
              <a:buNone/>
            </a:pPr>
            <a:r>
              <a:rPr lang="en-US" altLang="en-US" sz="2400"/>
              <a:t>	First introduced </a:t>
            </a:r>
            <a:r>
              <a:rPr lang="en-US" altLang="en-US" sz="2400" b="1" i="1"/>
              <a:t>binomial nomenclature </a:t>
            </a:r>
            <a:r>
              <a:rPr lang="en-US" altLang="en-US" sz="2400"/>
              <a:t>in his 1753 “</a:t>
            </a:r>
            <a:r>
              <a:rPr lang="en-US" altLang="en-US" sz="2400" i="1"/>
              <a:t>Species Plantarum</a:t>
            </a:r>
            <a:r>
              <a:rPr lang="en-US" altLang="en-US" sz="2400"/>
              <a:t>” and 1758 “</a:t>
            </a:r>
            <a:r>
              <a:rPr lang="en-US" altLang="en-US" sz="2400" i="1"/>
              <a:t>Systema Naturae</a:t>
            </a:r>
            <a:r>
              <a:rPr lang="en-US" altLang="en-US" sz="2400"/>
              <a:t>” editions.  </a:t>
            </a:r>
          </a:p>
          <a:p>
            <a:pPr>
              <a:buFontTx/>
              <a:buNone/>
            </a:pPr>
            <a:endParaRPr lang="en-US" altLang="en-US" sz="2400" b="1" i="1"/>
          </a:p>
        </p:txBody>
      </p:sp>
    </p:spTree>
    <p:extLst>
      <p:ext uri="{BB962C8B-B14F-4D97-AF65-F5344CB8AC3E}">
        <p14:creationId xmlns:p14="http://schemas.microsoft.com/office/powerpoint/2010/main" val="556333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One purpose of taxonomy is to name species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Modern species taxonomy started with Carl Linnaeus. </a:t>
            </a:r>
          </a:p>
          <a:p>
            <a:pPr>
              <a:buFontTx/>
              <a:buNone/>
            </a:pPr>
            <a:r>
              <a:rPr lang="en-US" altLang="en-US" sz="2400"/>
              <a:t>	First introduced </a:t>
            </a:r>
            <a:r>
              <a:rPr lang="en-US" altLang="en-US" sz="2400" b="1" i="1"/>
              <a:t>binomial nomenclature </a:t>
            </a:r>
            <a:r>
              <a:rPr lang="en-US" altLang="en-US" sz="2400"/>
              <a:t>in his 1753 “</a:t>
            </a:r>
            <a:r>
              <a:rPr lang="en-US" altLang="en-US" sz="2400" i="1"/>
              <a:t>Species Plantarum</a:t>
            </a:r>
            <a:r>
              <a:rPr lang="en-US" altLang="en-US" sz="2400"/>
              <a:t>” and 1758 “</a:t>
            </a:r>
            <a:r>
              <a:rPr lang="en-US" altLang="en-US" sz="2400" i="1"/>
              <a:t>Systema Naturae</a:t>
            </a:r>
            <a:r>
              <a:rPr lang="en-US" altLang="en-US" sz="2400"/>
              <a:t>” editions. 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Each species name has two parts:</a:t>
            </a:r>
          </a:p>
          <a:p>
            <a:pPr>
              <a:buFontTx/>
              <a:buNone/>
            </a:pPr>
            <a:r>
              <a:rPr lang="en-US" altLang="en-US" sz="2400"/>
              <a:t>		</a:t>
            </a:r>
          </a:p>
          <a:p>
            <a:pPr>
              <a:buFontTx/>
              <a:buNone/>
            </a:pPr>
            <a:r>
              <a:rPr lang="en-US" altLang="en-US" sz="2400"/>
              <a:t>		    </a:t>
            </a:r>
            <a:r>
              <a:rPr lang="en-US" altLang="en-US" sz="2400" i="1"/>
              <a:t>Megacephala virginica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 b="1" i="1"/>
          </a:p>
        </p:txBody>
      </p:sp>
      <p:pic>
        <p:nvPicPr>
          <p:cNvPr id="4096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038600"/>
            <a:ext cx="3962400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04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800" u="sng">
                <a:solidFill>
                  <a:srgbClr val="0000FF"/>
                </a:solidFill>
              </a:rPr>
              <a:t>Taxonomy (continued)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400"/>
              <a:t>One purpose of taxonomy is to name species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Modern species taxonomy started with Carl Linnaeus. </a:t>
            </a:r>
          </a:p>
          <a:p>
            <a:pPr>
              <a:buFontTx/>
              <a:buNone/>
            </a:pPr>
            <a:r>
              <a:rPr lang="en-US" altLang="en-US" sz="2400"/>
              <a:t>	First introduced </a:t>
            </a:r>
            <a:r>
              <a:rPr lang="en-US" altLang="en-US" sz="2400" b="1" i="1"/>
              <a:t>binomial nomenclature </a:t>
            </a:r>
            <a:r>
              <a:rPr lang="en-US" altLang="en-US" sz="2400"/>
              <a:t>in his 1753 “</a:t>
            </a:r>
            <a:r>
              <a:rPr lang="en-US" altLang="en-US" sz="2400" i="1"/>
              <a:t>Species Plantarum</a:t>
            </a:r>
            <a:r>
              <a:rPr lang="en-US" altLang="en-US" sz="2400"/>
              <a:t>” and 1758 “</a:t>
            </a:r>
            <a:r>
              <a:rPr lang="en-US" altLang="en-US" sz="2400" i="1"/>
              <a:t>Systema Naturae</a:t>
            </a:r>
            <a:r>
              <a:rPr lang="en-US" altLang="en-US" sz="2400"/>
              <a:t>” editions. 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r>
              <a:rPr lang="en-US" altLang="en-US" sz="2400"/>
              <a:t>Each species name has two parts:</a:t>
            </a:r>
          </a:p>
          <a:p>
            <a:pPr>
              <a:buFontTx/>
              <a:buNone/>
            </a:pPr>
            <a:r>
              <a:rPr lang="en-US" altLang="en-US" sz="2400"/>
              <a:t>		</a:t>
            </a:r>
          </a:p>
          <a:p>
            <a:pPr>
              <a:buFontTx/>
              <a:buNone/>
            </a:pPr>
            <a:r>
              <a:rPr lang="en-US" altLang="en-US" sz="2400"/>
              <a:t>		    </a:t>
            </a:r>
            <a:r>
              <a:rPr lang="en-US" altLang="en-US" sz="2400" i="1"/>
              <a:t>Megacephala virginica</a:t>
            </a:r>
          </a:p>
          <a:p>
            <a:pPr>
              <a:buFontTx/>
              <a:buNone/>
            </a:pPr>
            <a:endParaRPr lang="en-US" altLang="en-US" sz="2400" i="1"/>
          </a:p>
          <a:p>
            <a:pPr>
              <a:buFontTx/>
              <a:buNone/>
            </a:pPr>
            <a:r>
              <a:rPr lang="en-US" altLang="en-US" sz="2400" i="1"/>
              <a:t>		    Megacephala carolina</a:t>
            </a:r>
          </a:p>
          <a:p>
            <a:pPr>
              <a:buFontTx/>
              <a:buNone/>
            </a:pPr>
            <a:endParaRPr lang="en-US" altLang="en-US" sz="2400"/>
          </a:p>
          <a:p>
            <a:pPr>
              <a:buFontTx/>
              <a:buNone/>
            </a:pPr>
            <a:endParaRPr lang="en-US" altLang="en-US" sz="2400" b="1" i="1"/>
          </a:p>
        </p:txBody>
      </p:sp>
      <p:pic>
        <p:nvPicPr>
          <p:cNvPr id="4198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848100"/>
            <a:ext cx="28194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4"/>
          <p:cNvPicPr>
            <a:picLocks noChangeAspect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2" b="19128"/>
          <a:stretch>
            <a:fillRect/>
          </a:stretch>
        </p:blipFill>
        <p:spPr bwMode="auto">
          <a:xfrm>
            <a:off x="5562600" y="5383213"/>
            <a:ext cx="2655888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486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836613"/>
            <a:ext cx="8713788" cy="50736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chemeClr val="bg2"/>
                </a:solidFill>
              </a:rPr>
              <a:t>1) Some terminology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2) Taxonomy: concepts and history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3) Systematics and phylogenetic trees</a:t>
            </a:r>
          </a:p>
          <a:p>
            <a:pPr eaLnBrk="1" hangingPunct="1">
              <a:buFontTx/>
              <a:buNone/>
            </a:pPr>
            <a:endParaRPr lang="en-US" altLang="en-US" sz="2800">
              <a:solidFill>
                <a:srgbClr val="80808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4) Methods of inferring phylogenies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pic>
        <p:nvPicPr>
          <p:cNvPr id="4301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1524000"/>
            <a:ext cx="20431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05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Relatedness?</a:t>
            </a:r>
            <a:r>
              <a:rPr lang="en-US" altLang="en-US" sz="2200"/>
              <a:t> The resulting pathway is interesting of itself (who is most closely related to who? Are dogs more closely related to cats or to pigs?) Sometimes results are surprising…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4505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0"/>
            <a:ext cx="2516188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0"/>
            <a:ext cx="202406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3352800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0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706437"/>
          </a:xfrm>
        </p:spPr>
        <p:txBody>
          <a:bodyPr/>
          <a:lstStyle/>
          <a:p>
            <a:pPr eaLnBrk="1" hangingPunct="1"/>
            <a:r>
              <a:rPr lang="fr-FR" altLang="en-US" sz="2800">
                <a:solidFill>
                  <a:srgbClr val="0000FF"/>
                </a:solidFill>
              </a:rPr>
              <a:t>Motoo Kimura and the </a:t>
            </a:r>
            <a:br>
              <a:rPr lang="fr-FR" altLang="en-US" sz="2800">
                <a:solidFill>
                  <a:srgbClr val="0000FF"/>
                </a:solidFill>
              </a:rPr>
            </a:br>
            <a:r>
              <a:rPr lang="fr-FR" altLang="en-US" sz="2800">
                <a:solidFill>
                  <a:srgbClr val="0000FF"/>
                </a:solidFill>
              </a:rPr>
              <a:t>Neutral Theory of Molecular Evolution</a:t>
            </a:r>
          </a:p>
        </p:txBody>
      </p:sp>
      <p:pic>
        <p:nvPicPr>
          <p:cNvPr id="104451" name="Picture 4" descr="Evolution-2e-Photo-01-p01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7"/>
          <a:stretch>
            <a:fillRect/>
          </a:stretch>
        </p:blipFill>
        <p:spPr bwMode="auto">
          <a:xfrm>
            <a:off x="381000" y="2133600"/>
            <a:ext cx="4035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2" name="Text Box 5"/>
          <p:cNvSpPr txBox="1">
            <a:spLocks noChangeArrowheads="1"/>
          </p:cNvSpPr>
          <p:nvPr/>
        </p:nvSpPr>
        <p:spPr bwMode="auto">
          <a:xfrm>
            <a:off x="4703763" y="1452563"/>
            <a:ext cx="4189412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/>
              <a:t>Natural selection requires phenotypic variation to act  upon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r>
              <a:rPr lang="en-US" altLang="en-US" sz="2400" b="0"/>
              <a:t>But </a:t>
            </a:r>
            <a:r>
              <a:rPr lang="en-US" altLang="en-US" sz="2400" b="0" u="sng"/>
              <a:t>many</a:t>
            </a:r>
            <a:r>
              <a:rPr lang="en-US" altLang="en-US" sz="2400" b="0"/>
              <a:t> genetic changes cause no phenotypic change (do not produce phenotypic variation) 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r>
              <a:rPr lang="en-US" altLang="en-US" sz="2400" b="0"/>
              <a:t>Led to the hypothesis that</a:t>
            </a:r>
          </a:p>
          <a:p>
            <a:pPr eaLnBrk="1" hangingPunct="1"/>
            <a:r>
              <a:rPr lang="en-US" altLang="en-US" sz="2400" b="0"/>
              <a:t>most of the evolution of DNA sequences occurs by genetic drift, rather than natural selection</a:t>
            </a:r>
          </a:p>
        </p:txBody>
      </p:sp>
    </p:spTree>
    <p:extLst>
      <p:ext uri="{BB962C8B-B14F-4D97-AF65-F5344CB8AC3E}">
        <p14:creationId xmlns:p14="http://schemas.microsoft.com/office/powerpoint/2010/main" val="1674026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4710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779" r="4167" b="1389"/>
          <a:stretch>
            <a:fillRect/>
          </a:stretch>
        </p:blipFill>
        <p:spPr bwMode="auto">
          <a:xfrm>
            <a:off x="3200400" y="990600"/>
            <a:ext cx="3048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265" r="2802"/>
          <a:stretch>
            <a:fillRect/>
          </a:stretch>
        </p:blipFill>
        <p:spPr bwMode="auto">
          <a:xfrm>
            <a:off x="228600" y="990600"/>
            <a:ext cx="2971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42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4915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779" r="4167" b="1389"/>
          <a:stretch>
            <a:fillRect/>
          </a:stretch>
        </p:blipFill>
        <p:spPr bwMode="auto">
          <a:xfrm>
            <a:off x="3200400" y="990600"/>
            <a:ext cx="3048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5537" b="11385"/>
          <a:stretch>
            <a:fillRect/>
          </a:stretch>
        </p:blipFill>
        <p:spPr bwMode="auto">
          <a:xfrm>
            <a:off x="6248400" y="990600"/>
            <a:ext cx="25146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4265" r="2802"/>
          <a:stretch>
            <a:fillRect/>
          </a:stretch>
        </p:blipFill>
        <p:spPr bwMode="auto">
          <a:xfrm>
            <a:off x="228600" y="990600"/>
            <a:ext cx="2971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t="16289" r="9941" b="3893"/>
          <a:stretch>
            <a:fillRect/>
          </a:stretch>
        </p:blipFill>
        <p:spPr bwMode="auto">
          <a:xfrm>
            <a:off x="6248400" y="4038600"/>
            <a:ext cx="25146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48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51203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1" t="7272"/>
          <a:stretch>
            <a:fillRect/>
          </a:stretch>
        </p:blipFill>
        <p:spPr bwMode="auto">
          <a:xfrm>
            <a:off x="4800600" y="838200"/>
            <a:ext cx="39465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39306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87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</p:txBody>
      </p:sp>
      <p:pic>
        <p:nvPicPr>
          <p:cNvPr id="5325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1" t="7272"/>
          <a:stretch>
            <a:fillRect/>
          </a:stretch>
        </p:blipFill>
        <p:spPr bwMode="auto">
          <a:xfrm>
            <a:off x="4800600" y="838200"/>
            <a:ext cx="39465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393065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895725"/>
            <a:ext cx="27686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06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1463"/>
            <a:ext cx="8229600" cy="64706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b="1"/>
              <a:t>How can studying systematics possibly be interesting?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Relatedness?</a:t>
            </a:r>
            <a:r>
              <a:rPr lang="en-US" altLang="en-US" sz="2200"/>
              <a:t> The resulting pathway is interesting of itself (who is most closely related to who? Are dogs more closely related to cats or to pigs?) Sometimes results are surprising…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Trait evolution?</a:t>
            </a:r>
            <a:r>
              <a:rPr lang="en-US" altLang="en-US" sz="2200"/>
              <a:t> Phylogenetic trees provide a foundation for understanding many aspects of evolutionary history, such as the pathways by which various characters evolved (how many times did wings evolve?)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Cutting edge technology?</a:t>
            </a:r>
            <a:r>
              <a:rPr lang="en-US" altLang="en-US" sz="2200"/>
              <a:t> Use of molecular data, including whole genome sequences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200" u="sng"/>
              <a:t>Detective work?</a:t>
            </a:r>
            <a:r>
              <a:rPr lang="en-US" altLang="en-US" sz="2200"/>
              <a:t> Unlike some aspects of evolution, we cannot often directly observe evolutionary history. Instead, we must infer it using phylogenetic methods, like Sherlock Holmes reconstructing the history of a crime…</a:t>
            </a:r>
          </a:p>
        </p:txBody>
      </p:sp>
    </p:spTree>
    <p:extLst>
      <p:ext uri="{BB962C8B-B14F-4D97-AF65-F5344CB8AC3E}">
        <p14:creationId xmlns:p14="http://schemas.microsoft.com/office/powerpoint/2010/main" val="25619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4" descr="FL_HIV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9144000" cy="684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88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2400"/>
              <a:t>There are many ways to represent phylogenetic trees…</a:t>
            </a:r>
          </a:p>
        </p:txBody>
      </p:sp>
      <p:pic>
        <p:nvPicPr>
          <p:cNvPr id="59396" name="Picture 3" descr="tree.gif                                                       000386F0 Power Stu                      985CFB00: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14400"/>
            <a:ext cx="36576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4" descr="Evolution-2e-Fig-02-01-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" b="8487"/>
          <a:stretch>
            <a:fillRect/>
          </a:stretch>
        </p:blipFill>
        <p:spPr bwMode="auto">
          <a:xfrm>
            <a:off x="990600" y="1143000"/>
            <a:ext cx="335280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5" descr="Evolution-2e-Fig-05-25-0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"/>
          <a:stretch>
            <a:fillRect/>
          </a:stretch>
        </p:blipFill>
        <p:spPr bwMode="auto">
          <a:xfrm>
            <a:off x="693738" y="3657600"/>
            <a:ext cx="410686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9394" name="Object 8"/>
          <p:cNvGraphicFramePr>
            <a:graphicFrameLocks noChangeAspect="1"/>
          </p:cNvGraphicFramePr>
          <p:nvPr/>
        </p:nvGraphicFramePr>
        <p:xfrm>
          <a:off x="5480050" y="4267200"/>
          <a:ext cx="2673350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CorelDRAW" r:id="rId6" imgW="2006640" imgH="1606320" progId="">
                  <p:embed/>
                </p:oleObj>
              </mc:Choice>
              <mc:Fallback>
                <p:oleObj name="CorelDRAW" r:id="rId6" imgW="2006640" imgH="1606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050" y="4267200"/>
                        <a:ext cx="2673350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882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ChangeArrowheads="1"/>
          </p:cNvSpPr>
          <p:nvPr/>
        </p:nvSpPr>
        <p:spPr bwMode="auto">
          <a:xfrm>
            <a:off x="914400" y="1885950"/>
            <a:ext cx="757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Rotating the branches does </a:t>
            </a:r>
            <a:r>
              <a:rPr lang="en-US" altLang="en-US" sz="2000" u="sng"/>
              <a:t>not</a:t>
            </a:r>
            <a:r>
              <a:rPr lang="en-US" altLang="en-US" sz="2000"/>
              <a:t> change the relationships! </a:t>
            </a:r>
          </a:p>
        </p:txBody>
      </p:sp>
      <p:grpSp>
        <p:nvGrpSpPr>
          <p:cNvPr id="62467" name="Group 43"/>
          <p:cNvGrpSpPr>
            <a:grpSpLocks/>
          </p:cNvGrpSpPr>
          <p:nvPr/>
        </p:nvGrpSpPr>
        <p:grpSpPr bwMode="auto">
          <a:xfrm>
            <a:off x="1524000" y="2819400"/>
            <a:ext cx="2312988" cy="1817688"/>
            <a:chOff x="1524000" y="2819400"/>
            <a:chExt cx="2313204" cy="1817132"/>
          </a:xfrm>
        </p:grpSpPr>
        <p:cxnSp>
          <p:nvCxnSpPr>
            <p:cNvPr id="23" name="Straight Connector 22"/>
            <p:cNvCxnSpPr/>
            <p:nvPr/>
          </p:nvCxnSpPr>
          <p:spPr>
            <a:xfrm rot="10800000">
              <a:off x="2808408" y="3057452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2808408" y="3589102"/>
              <a:ext cx="536625" cy="1587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539410" y="3316928"/>
              <a:ext cx="541172" cy="3175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0800000">
              <a:off x="2278133" y="3352637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491" name="Group 27"/>
            <p:cNvGrpSpPr>
              <a:grpSpLocks/>
            </p:cNvGrpSpPr>
            <p:nvPr/>
          </p:nvGrpSpPr>
          <p:grpSpPr bwMode="auto">
            <a:xfrm>
              <a:off x="2273272" y="4037006"/>
              <a:ext cx="1074753" cy="1594"/>
              <a:chOff x="2882873" y="3993351"/>
              <a:chExt cx="1074753" cy="1594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3421184" y="3992985"/>
                <a:ext cx="536625" cy="1587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0800000">
                <a:off x="2882971" y="3992985"/>
                <a:ext cx="536625" cy="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/>
            <p:cNvCxnSpPr/>
            <p:nvPr/>
          </p:nvCxnSpPr>
          <p:spPr>
            <a:xfrm rot="5400000">
              <a:off x="1935338" y="3695432"/>
              <a:ext cx="685590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1736745" y="3733520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1357450" y="4112816"/>
              <a:ext cx="761767" cy="3175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1739920" y="4495287"/>
              <a:ext cx="1605113" cy="1588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0800000" flipV="1">
              <a:off x="1524000" y="4114404"/>
              <a:ext cx="231797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497" name="TextBox 36"/>
            <p:cNvSpPr txBox="1">
              <a:spLocks noChangeArrowheads="1"/>
            </p:cNvSpPr>
            <p:nvPr/>
          </p:nvSpPr>
          <p:spPr bwMode="auto">
            <a:xfrm>
              <a:off x="3505199" y="2819400"/>
              <a:ext cx="3182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</a:p>
          </p:txBody>
        </p:sp>
        <p:sp>
          <p:nvSpPr>
            <p:cNvPr id="62498" name="TextBox 37"/>
            <p:cNvSpPr txBox="1">
              <a:spLocks noChangeArrowheads="1"/>
            </p:cNvSpPr>
            <p:nvPr/>
          </p:nvSpPr>
          <p:spPr bwMode="auto">
            <a:xfrm>
              <a:off x="3510522" y="33528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B</a:t>
              </a:r>
            </a:p>
          </p:txBody>
        </p:sp>
        <p:sp>
          <p:nvSpPr>
            <p:cNvPr id="62499" name="TextBox 38"/>
            <p:cNvSpPr txBox="1">
              <a:spLocks noChangeArrowheads="1"/>
            </p:cNvSpPr>
            <p:nvPr/>
          </p:nvSpPr>
          <p:spPr bwMode="auto">
            <a:xfrm>
              <a:off x="3505199" y="381028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C</a:t>
              </a:r>
            </a:p>
          </p:txBody>
        </p:sp>
        <p:sp>
          <p:nvSpPr>
            <p:cNvPr id="62500" name="TextBox 42"/>
            <p:cNvSpPr txBox="1">
              <a:spLocks noChangeArrowheads="1"/>
            </p:cNvSpPr>
            <p:nvPr/>
          </p:nvSpPr>
          <p:spPr bwMode="auto">
            <a:xfrm>
              <a:off x="3510522" y="4267200"/>
              <a:ext cx="3266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D</a:t>
              </a:r>
            </a:p>
          </p:txBody>
        </p:sp>
      </p:grpSp>
      <p:grpSp>
        <p:nvGrpSpPr>
          <p:cNvPr id="62468" name="Group 66"/>
          <p:cNvGrpSpPr>
            <a:grpSpLocks/>
          </p:cNvGrpSpPr>
          <p:nvPr/>
        </p:nvGrpSpPr>
        <p:grpSpPr bwMode="auto">
          <a:xfrm>
            <a:off x="5307013" y="2819400"/>
            <a:ext cx="2312987" cy="1817688"/>
            <a:chOff x="5105400" y="2831068"/>
            <a:chExt cx="2313204" cy="1817132"/>
          </a:xfrm>
        </p:grpSpPr>
        <p:cxnSp>
          <p:nvCxnSpPr>
            <p:cNvPr id="46" name="Straight Connector 45"/>
            <p:cNvCxnSpPr/>
            <p:nvPr/>
          </p:nvCxnSpPr>
          <p:spPr>
            <a:xfrm rot="10800000">
              <a:off x="6389807" y="3515072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0800000">
              <a:off x="6389807" y="4046721"/>
              <a:ext cx="536625" cy="1588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6120809" y="3774548"/>
              <a:ext cx="541171" cy="3175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0800000">
              <a:off x="5859533" y="3810256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475" name="Group 27"/>
            <p:cNvGrpSpPr>
              <a:grpSpLocks/>
            </p:cNvGrpSpPr>
            <p:nvPr/>
          </p:nvGrpSpPr>
          <p:grpSpPr bwMode="auto">
            <a:xfrm>
              <a:off x="5875353" y="3048000"/>
              <a:ext cx="1074753" cy="1594"/>
              <a:chOff x="2882873" y="3993351"/>
              <a:chExt cx="1074753" cy="1594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rot="10800000">
                <a:off x="3421143" y="3993841"/>
                <a:ext cx="536625" cy="1587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10800000">
                <a:off x="2882929" y="3993841"/>
                <a:ext cx="536625" cy="0"/>
              </a:xfrm>
              <a:prstGeom prst="line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/>
          </p:nvCxnSpPr>
          <p:spPr>
            <a:xfrm rot="5400000">
              <a:off x="5470714" y="3432546"/>
              <a:ext cx="772876" cy="4762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>
              <a:off x="5318145" y="3429373"/>
              <a:ext cx="536625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6200000" flipH="1">
              <a:off x="4783320" y="3962610"/>
              <a:ext cx="1066474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0800000">
              <a:off x="5321320" y="4494259"/>
              <a:ext cx="1605113" cy="1588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5105400" y="3962610"/>
              <a:ext cx="231797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481" name="TextBox 55"/>
            <p:cNvSpPr txBox="1">
              <a:spLocks noChangeArrowheads="1"/>
            </p:cNvSpPr>
            <p:nvPr/>
          </p:nvSpPr>
          <p:spPr bwMode="auto">
            <a:xfrm>
              <a:off x="7086600" y="3821668"/>
              <a:ext cx="3182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A</a:t>
              </a:r>
            </a:p>
          </p:txBody>
        </p:sp>
        <p:sp>
          <p:nvSpPr>
            <p:cNvPr id="62482" name="TextBox 56"/>
            <p:cNvSpPr txBox="1">
              <a:spLocks noChangeArrowheads="1"/>
            </p:cNvSpPr>
            <p:nvPr/>
          </p:nvSpPr>
          <p:spPr bwMode="auto">
            <a:xfrm>
              <a:off x="7086600" y="33528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B</a:t>
              </a:r>
            </a:p>
          </p:txBody>
        </p:sp>
        <p:sp>
          <p:nvSpPr>
            <p:cNvPr id="62483" name="TextBox 57"/>
            <p:cNvSpPr txBox="1">
              <a:spLocks noChangeArrowheads="1"/>
            </p:cNvSpPr>
            <p:nvPr/>
          </p:nvSpPr>
          <p:spPr bwMode="auto">
            <a:xfrm>
              <a:off x="7086599" y="2831068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C</a:t>
              </a:r>
            </a:p>
          </p:txBody>
        </p:sp>
        <p:sp>
          <p:nvSpPr>
            <p:cNvPr id="62484" name="TextBox 58"/>
            <p:cNvSpPr txBox="1">
              <a:spLocks noChangeArrowheads="1"/>
            </p:cNvSpPr>
            <p:nvPr/>
          </p:nvSpPr>
          <p:spPr bwMode="auto">
            <a:xfrm>
              <a:off x="7091922" y="4278868"/>
              <a:ext cx="3266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/>
                <a:t>D</a:t>
              </a:r>
            </a:p>
          </p:txBody>
        </p:sp>
      </p:grpSp>
      <p:sp>
        <p:nvSpPr>
          <p:cNvPr id="62469" name="TextBox 67"/>
          <p:cNvSpPr txBox="1">
            <a:spLocks noChangeArrowheads="1"/>
          </p:cNvSpPr>
          <p:nvPr/>
        </p:nvSpPr>
        <p:spPr bwMode="auto">
          <a:xfrm>
            <a:off x="4419600" y="3276600"/>
            <a:ext cx="46513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4400"/>
              <a:t>=</a:t>
            </a: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 b="0">
                <a:solidFill>
                  <a:schemeClr val="tx2"/>
                </a:solidFill>
              </a:rPr>
              <a:t>There are many ways to represent phylogenetic trees…</a:t>
            </a:r>
          </a:p>
        </p:txBody>
      </p:sp>
    </p:spTree>
    <p:extLst>
      <p:ext uri="{BB962C8B-B14F-4D97-AF65-F5344CB8AC3E}">
        <p14:creationId xmlns:p14="http://schemas.microsoft.com/office/powerpoint/2010/main" val="100101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sz="2800" u="sng" dirty="0">
                <a:solidFill>
                  <a:srgbClr val="0432FD"/>
                </a:solidFill>
              </a:rPr>
              <a:t>Phylogenetic tree terminology</a:t>
            </a:r>
          </a:p>
        </p:txBody>
      </p:sp>
      <p:grpSp>
        <p:nvGrpSpPr>
          <p:cNvPr id="60419" name="Group 13"/>
          <p:cNvGrpSpPr>
            <a:grpSpLocks/>
          </p:cNvGrpSpPr>
          <p:nvPr/>
        </p:nvGrpSpPr>
        <p:grpSpPr bwMode="auto">
          <a:xfrm>
            <a:off x="2727325" y="3960813"/>
            <a:ext cx="1554163" cy="968375"/>
            <a:chOff x="2947988" y="4799013"/>
            <a:chExt cx="1554162" cy="968375"/>
          </a:xfrm>
        </p:grpSpPr>
        <p:sp>
          <p:nvSpPr>
            <p:cNvPr id="60422" name="Text Box 18"/>
            <p:cNvSpPr txBox="1">
              <a:spLocks noChangeArrowheads="1"/>
            </p:cNvSpPr>
            <p:nvPr/>
          </p:nvSpPr>
          <p:spPr bwMode="auto">
            <a:xfrm>
              <a:off x="2947988" y="5305425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Root</a:t>
              </a:r>
            </a:p>
          </p:txBody>
        </p:sp>
        <p:sp>
          <p:nvSpPr>
            <p:cNvPr id="60423" name="Line 26"/>
            <p:cNvSpPr>
              <a:spLocks noChangeShapeType="1"/>
            </p:cNvSpPr>
            <p:nvPr/>
          </p:nvSpPr>
          <p:spPr bwMode="auto">
            <a:xfrm>
              <a:off x="3511550" y="5510213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0424" name="Text Box 27"/>
            <p:cNvSpPr txBox="1">
              <a:spLocks noChangeArrowheads="1"/>
            </p:cNvSpPr>
            <p:nvPr/>
          </p:nvSpPr>
          <p:spPr bwMode="auto">
            <a:xfrm>
              <a:off x="3511550" y="4799013"/>
              <a:ext cx="990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Node</a:t>
              </a:r>
            </a:p>
          </p:txBody>
        </p:sp>
        <p:sp>
          <p:nvSpPr>
            <p:cNvPr id="60425" name="Line 28"/>
            <p:cNvSpPr>
              <a:spLocks noChangeShapeType="1"/>
            </p:cNvSpPr>
            <p:nvPr/>
          </p:nvSpPr>
          <p:spPr bwMode="auto">
            <a:xfrm>
              <a:off x="4051300" y="5073650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60420" name="Object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3952875"/>
            <a:ext cx="265906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11"/>
          <p:cNvSpPr>
            <a:spLocks noGrp="1" noChangeArrowheads="1"/>
          </p:cNvSpPr>
          <p:nvPr>
            <p:ph idx="1"/>
          </p:nvPr>
        </p:nvSpPr>
        <p:spPr>
          <a:xfrm>
            <a:off x="457200" y="1354138"/>
            <a:ext cx="8229600" cy="1736725"/>
          </a:xfrm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/>
              <a:t>Root:</a:t>
            </a:r>
            <a:r>
              <a:rPr lang="en-US" altLang="en-US" sz="2200"/>
              <a:t> the common ancestor of all taxa</a:t>
            </a:r>
            <a:endParaRPr lang="en-US" altLang="en-US" sz="2200" b="1"/>
          </a:p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/>
              <a:t>Node:</a:t>
            </a:r>
            <a:r>
              <a:rPr lang="en-US" altLang="en-US" sz="2200"/>
              <a:t> a branchpoint in a tree</a:t>
            </a:r>
          </a:p>
          <a:p>
            <a:pPr>
              <a:buFontTx/>
              <a:buNone/>
            </a:pPr>
            <a:r>
              <a:rPr lang="en-US" altLang="en-US" sz="2200" b="1"/>
              <a:t>Clade:</a:t>
            </a:r>
            <a:r>
              <a:rPr lang="en-US" altLang="en-US" sz="2200"/>
              <a:t> a group of two or more taxa that includes both their common ancestor and all their descendents</a:t>
            </a:r>
          </a:p>
        </p:txBody>
      </p:sp>
    </p:spTree>
    <p:extLst>
      <p:ext uri="{BB962C8B-B14F-4D97-AF65-F5344CB8AC3E}">
        <p14:creationId xmlns:p14="http://schemas.microsoft.com/office/powerpoint/2010/main" val="105397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6" name="Group 13"/>
          <p:cNvGrpSpPr>
            <a:grpSpLocks/>
          </p:cNvGrpSpPr>
          <p:nvPr/>
        </p:nvGrpSpPr>
        <p:grpSpPr bwMode="auto">
          <a:xfrm>
            <a:off x="2727325" y="3960813"/>
            <a:ext cx="1554163" cy="968375"/>
            <a:chOff x="2947988" y="4799013"/>
            <a:chExt cx="1554162" cy="968375"/>
          </a:xfrm>
        </p:grpSpPr>
        <p:sp>
          <p:nvSpPr>
            <p:cNvPr id="64525" name="Text Box 18"/>
            <p:cNvSpPr txBox="1">
              <a:spLocks noChangeArrowheads="1"/>
            </p:cNvSpPr>
            <p:nvPr/>
          </p:nvSpPr>
          <p:spPr bwMode="auto">
            <a:xfrm>
              <a:off x="2947988" y="5305425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Root</a:t>
              </a:r>
            </a:p>
          </p:txBody>
        </p:sp>
        <p:sp>
          <p:nvSpPr>
            <p:cNvPr id="64526" name="Line 26"/>
            <p:cNvSpPr>
              <a:spLocks noChangeShapeType="1"/>
            </p:cNvSpPr>
            <p:nvPr/>
          </p:nvSpPr>
          <p:spPr bwMode="auto">
            <a:xfrm>
              <a:off x="3511550" y="5510213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4527" name="Text Box 27"/>
            <p:cNvSpPr txBox="1">
              <a:spLocks noChangeArrowheads="1"/>
            </p:cNvSpPr>
            <p:nvPr/>
          </p:nvSpPr>
          <p:spPr bwMode="auto">
            <a:xfrm>
              <a:off x="3511550" y="4799013"/>
              <a:ext cx="990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Node</a:t>
              </a:r>
            </a:p>
          </p:txBody>
        </p:sp>
        <p:sp>
          <p:nvSpPr>
            <p:cNvPr id="64528" name="Line 28"/>
            <p:cNvSpPr>
              <a:spLocks noChangeShapeType="1"/>
            </p:cNvSpPr>
            <p:nvPr/>
          </p:nvSpPr>
          <p:spPr bwMode="auto">
            <a:xfrm>
              <a:off x="4051300" y="5073650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64517" name="Object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3952875"/>
            <a:ext cx="265906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Rectangle 11"/>
          <p:cNvSpPr>
            <a:spLocks noGrp="1" noChangeArrowheads="1"/>
          </p:cNvSpPr>
          <p:nvPr>
            <p:ph idx="1"/>
          </p:nvPr>
        </p:nvSpPr>
        <p:spPr>
          <a:xfrm>
            <a:off x="457200" y="1354138"/>
            <a:ext cx="8229600" cy="1736725"/>
          </a:xfrm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 dirty="0"/>
              <a:t>Root:</a:t>
            </a:r>
            <a:r>
              <a:rPr lang="en-US" altLang="en-US" sz="2200" dirty="0"/>
              <a:t> the common ancestor of all taxa</a:t>
            </a:r>
            <a:endParaRPr lang="en-US" altLang="en-US" sz="2200" b="1" dirty="0"/>
          </a:p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 dirty="0"/>
              <a:t>Node:</a:t>
            </a:r>
            <a:r>
              <a:rPr lang="en-US" altLang="en-US" sz="2200" dirty="0"/>
              <a:t> a </a:t>
            </a:r>
            <a:r>
              <a:rPr lang="en-US" altLang="en-US" sz="2200" dirty="0" err="1"/>
              <a:t>branchpoint</a:t>
            </a:r>
            <a:r>
              <a:rPr lang="en-US" altLang="en-US" sz="2200" dirty="0"/>
              <a:t> in a tree</a:t>
            </a:r>
          </a:p>
          <a:p>
            <a:pPr>
              <a:buFontTx/>
              <a:buNone/>
            </a:pPr>
            <a:r>
              <a:rPr lang="en-US" altLang="en-US" sz="2200" b="1" dirty="0"/>
              <a:t>Clade:</a:t>
            </a:r>
            <a:r>
              <a:rPr lang="en-US" altLang="en-US" sz="2200" dirty="0"/>
              <a:t> a group of two or more taxa that includes both their common ancestor and all their </a:t>
            </a:r>
            <a:r>
              <a:rPr lang="en-US" altLang="en-US" sz="2200" dirty="0" err="1"/>
              <a:t>descendents</a:t>
            </a:r>
            <a:endParaRPr lang="en-US" altLang="en-US" sz="2200" dirty="0"/>
          </a:p>
        </p:txBody>
      </p:sp>
      <p:sp>
        <p:nvSpPr>
          <p:cNvPr id="64519" name="Text Box 21"/>
          <p:cNvSpPr txBox="1">
            <a:spLocks noChangeArrowheads="1"/>
          </p:cNvSpPr>
          <p:nvPr/>
        </p:nvSpPr>
        <p:spPr bwMode="auto">
          <a:xfrm>
            <a:off x="6442075" y="4038600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Clade</a:t>
            </a:r>
          </a:p>
        </p:txBody>
      </p:sp>
      <p:graphicFrame>
        <p:nvGraphicFramePr>
          <p:cNvPr id="64514" name="Object 22"/>
          <p:cNvGraphicFramePr>
            <a:graphicFrameLocks noChangeAspect="1"/>
          </p:cNvGraphicFramePr>
          <p:nvPr/>
        </p:nvGraphicFramePr>
        <p:xfrm>
          <a:off x="6242050" y="4022725"/>
          <a:ext cx="2333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CorelDRAW" r:id="rId5" imgW="313920" imgH="616680" progId="">
                  <p:embed/>
                </p:oleObj>
              </mc:Choice>
              <mc:Fallback>
                <p:oleObj name="CorelDRAW" r:id="rId5" imgW="313920" imgH="616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2050" y="4022725"/>
                        <a:ext cx="2333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520" name="Group 36"/>
          <p:cNvGrpSpPr>
            <a:grpSpLocks/>
          </p:cNvGrpSpPr>
          <p:nvPr/>
        </p:nvGrpSpPr>
        <p:grpSpPr bwMode="auto">
          <a:xfrm>
            <a:off x="4267200" y="4022725"/>
            <a:ext cx="1069975" cy="414338"/>
            <a:chOff x="4492620" y="4867278"/>
            <a:chExt cx="1069981" cy="413542"/>
          </a:xfrm>
        </p:grpSpPr>
        <p:cxnSp>
          <p:nvCxnSpPr>
            <p:cNvPr id="17" name="Straight Connector 16"/>
            <p:cNvCxnSpPr/>
            <p:nvPr/>
          </p:nvCxnSpPr>
          <p:spPr>
            <a:xfrm rot="10800000">
              <a:off x="5026023" y="4876785"/>
              <a:ext cx="536578" cy="0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5026023" y="5257053"/>
              <a:ext cx="536578" cy="1585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820840" y="5072461"/>
              <a:ext cx="413542" cy="3175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>
              <a:off x="4492620" y="5073257"/>
              <a:ext cx="536578" cy="0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36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190"/>
          <p:cNvSpPr>
            <a:spLocks noChangeArrowheads="1"/>
          </p:cNvSpPr>
          <p:nvPr/>
        </p:nvSpPr>
        <p:spPr bwMode="auto">
          <a:xfrm>
            <a:off x="1493838" y="-1939925"/>
            <a:ext cx="15113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/>
              <a:t>The Genetic Code (DNA)</a:t>
            </a:r>
          </a:p>
          <a:p>
            <a:endParaRPr lang="en-US" altLang="en-US" sz="1800" b="0"/>
          </a:p>
        </p:txBody>
      </p:sp>
      <p:graphicFrame>
        <p:nvGraphicFramePr>
          <p:cNvPr id="832842" name="Group 2378"/>
          <p:cNvGraphicFramePr>
            <a:graphicFrameLocks noGrp="1"/>
          </p:cNvGraphicFramePr>
          <p:nvPr/>
        </p:nvGraphicFramePr>
        <p:xfrm>
          <a:off x="1331913" y="1377950"/>
          <a:ext cx="6252209" cy="5219704"/>
        </p:xfrm>
        <a:graphic>
          <a:graphicData uri="http://schemas.openxmlformats.org/drawingml/2006/table">
            <a:tbl>
              <a:tblPr/>
              <a:tblGrid>
                <a:gridCol w="760412"/>
                <a:gridCol w="717550"/>
                <a:gridCol w="208280"/>
                <a:gridCol w="601662"/>
                <a:gridCol w="603250"/>
                <a:gridCol w="208280"/>
                <a:gridCol w="588962"/>
                <a:gridCol w="869950"/>
                <a:gridCol w="209550"/>
                <a:gridCol w="614363"/>
                <a:gridCol w="869950"/>
              </a:tblGrid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TTT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Phe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TCT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Tyr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TGT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Cys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TTC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Phe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TCC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Tyr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TGC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Cys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TTA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TCA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STOP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TGA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STOP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TTG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TCG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TAG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STOP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TGG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Trp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CTT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CCT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His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CGT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CTC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CCC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His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CGC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CTA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CCA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Gln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CGA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CTG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CCG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Pro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CAG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Gln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CGG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ATT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Ile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ACT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AAT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Asn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AGT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ATC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Ile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ACC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AAC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Asn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AGC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Ser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ATA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Ile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ACA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AAA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Lys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AGA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ATG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Met*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ACG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Thr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AAG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Lys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AGG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GTT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Val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GAT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Asp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GGT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Gly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GTC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Val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GAC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Asp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GGC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Gly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70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GTA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Val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GAA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GGA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Gly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43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GTG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Val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Ala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GAG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Glu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GGG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Gly 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6705" name="Text Box 2379"/>
          <p:cNvSpPr txBox="1">
            <a:spLocks noChangeArrowheads="1"/>
          </p:cNvSpPr>
          <p:nvPr/>
        </p:nvSpPr>
        <p:spPr bwMode="auto">
          <a:xfrm>
            <a:off x="107950" y="115888"/>
            <a:ext cx="8928100" cy="147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en-US" b="0">
                <a:solidFill>
                  <a:srgbClr val="0000FF"/>
                </a:solidFill>
              </a:rPr>
              <a:t>“Wobble” position and DNA nucleotide substitutions which do NOT change the protein (amino acid)</a:t>
            </a:r>
          </a:p>
          <a:p>
            <a:pPr algn="ctr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57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64" name="Group 13"/>
          <p:cNvGrpSpPr>
            <a:grpSpLocks/>
          </p:cNvGrpSpPr>
          <p:nvPr/>
        </p:nvGrpSpPr>
        <p:grpSpPr bwMode="auto">
          <a:xfrm>
            <a:off x="2727325" y="3960813"/>
            <a:ext cx="1554163" cy="968375"/>
            <a:chOff x="2947988" y="4799013"/>
            <a:chExt cx="1554162" cy="968375"/>
          </a:xfrm>
        </p:grpSpPr>
        <p:sp>
          <p:nvSpPr>
            <p:cNvPr id="66581" name="Text Box 18"/>
            <p:cNvSpPr txBox="1">
              <a:spLocks noChangeArrowheads="1"/>
            </p:cNvSpPr>
            <p:nvPr/>
          </p:nvSpPr>
          <p:spPr bwMode="auto">
            <a:xfrm>
              <a:off x="2947988" y="5305425"/>
              <a:ext cx="6858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Root</a:t>
              </a:r>
            </a:p>
          </p:txBody>
        </p:sp>
        <p:sp>
          <p:nvSpPr>
            <p:cNvPr id="66582" name="Line 26"/>
            <p:cNvSpPr>
              <a:spLocks noChangeShapeType="1"/>
            </p:cNvSpPr>
            <p:nvPr/>
          </p:nvSpPr>
          <p:spPr bwMode="auto">
            <a:xfrm>
              <a:off x="3511550" y="5510213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6583" name="Text Box 27"/>
            <p:cNvSpPr txBox="1">
              <a:spLocks noChangeArrowheads="1"/>
            </p:cNvSpPr>
            <p:nvPr/>
          </p:nvSpPr>
          <p:spPr bwMode="auto">
            <a:xfrm>
              <a:off x="3511550" y="4799013"/>
              <a:ext cx="990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Calibri" charset="0"/>
                </a:rPr>
                <a:t>Node</a:t>
              </a:r>
            </a:p>
          </p:txBody>
        </p:sp>
        <p:sp>
          <p:nvSpPr>
            <p:cNvPr id="66584" name="Line 28"/>
            <p:cNvSpPr>
              <a:spLocks noChangeShapeType="1"/>
            </p:cNvSpPr>
            <p:nvPr/>
          </p:nvSpPr>
          <p:spPr bwMode="auto">
            <a:xfrm>
              <a:off x="4051300" y="5073650"/>
              <a:ext cx="304800" cy="25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pic>
        <p:nvPicPr>
          <p:cNvPr id="66565" name="Object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3952875"/>
            <a:ext cx="265906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Rectangle 11"/>
          <p:cNvSpPr>
            <a:spLocks noGrp="1" noChangeArrowheads="1"/>
          </p:cNvSpPr>
          <p:nvPr>
            <p:ph idx="1"/>
          </p:nvPr>
        </p:nvSpPr>
        <p:spPr>
          <a:xfrm>
            <a:off x="457200" y="1354138"/>
            <a:ext cx="8229600" cy="1736725"/>
          </a:xfrm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/>
              <a:t>Root:</a:t>
            </a:r>
            <a:r>
              <a:rPr lang="en-US" altLang="en-US" sz="2200"/>
              <a:t> the common ancestor of all taxa</a:t>
            </a:r>
            <a:endParaRPr lang="en-US" altLang="en-US" sz="2200" b="1"/>
          </a:p>
          <a:p>
            <a:pPr>
              <a:spcAft>
                <a:spcPts val="600"/>
              </a:spcAft>
              <a:buFontTx/>
              <a:buNone/>
            </a:pPr>
            <a:r>
              <a:rPr lang="en-US" altLang="en-US" sz="2200" b="1"/>
              <a:t>Node:</a:t>
            </a:r>
            <a:r>
              <a:rPr lang="en-US" altLang="en-US" sz="2200"/>
              <a:t> a branchpoint in a tree</a:t>
            </a:r>
          </a:p>
          <a:p>
            <a:pPr>
              <a:buFontTx/>
              <a:buNone/>
            </a:pPr>
            <a:r>
              <a:rPr lang="en-US" altLang="en-US" sz="2200" b="1"/>
              <a:t>Clade:</a:t>
            </a:r>
            <a:r>
              <a:rPr lang="en-US" altLang="en-US" sz="2200"/>
              <a:t> a group of two or more taxa that includes both their common ancestor and all their descendents</a:t>
            </a:r>
          </a:p>
        </p:txBody>
      </p:sp>
      <p:graphicFrame>
        <p:nvGraphicFramePr>
          <p:cNvPr id="66562" name="Object 22"/>
          <p:cNvGraphicFramePr>
            <a:graphicFrameLocks noChangeAspect="1"/>
          </p:cNvGraphicFramePr>
          <p:nvPr/>
        </p:nvGraphicFramePr>
        <p:xfrm>
          <a:off x="6243638" y="4038600"/>
          <a:ext cx="23336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CorelDRAW" r:id="rId5" imgW="313920" imgH="616680" progId="">
                  <p:embed/>
                </p:oleObj>
              </mc:Choice>
              <mc:Fallback>
                <p:oleObj name="CorelDRAW" r:id="rId5" imgW="313920" imgH="616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4038600"/>
                        <a:ext cx="233362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567" name="Group 28"/>
          <p:cNvGrpSpPr>
            <a:grpSpLocks/>
          </p:cNvGrpSpPr>
          <p:nvPr/>
        </p:nvGrpSpPr>
        <p:grpSpPr bwMode="auto">
          <a:xfrm>
            <a:off x="3730625" y="4038600"/>
            <a:ext cx="1608138" cy="1152525"/>
            <a:chOff x="3954447" y="4867278"/>
            <a:chExt cx="1608154" cy="1152521"/>
          </a:xfrm>
        </p:grpSpPr>
        <p:grpSp>
          <p:nvGrpSpPr>
            <p:cNvPr id="66569" name="Group 36"/>
            <p:cNvGrpSpPr>
              <a:grpSpLocks/>
            </p:cNvGrpSpPr>
            <p:nvPr/>
          </p:nvGrpSpPr>
          <p:grpSpPr bwMode="auto">
            <a:xfrm>
              <a:off x="4492620" y="4867278"/>
              <a:ext cx="1069981" cy="413542"/>
              <a:chOff x="4492620" y="4867278"/>
              <a:chExt cx="1069981" cy="413542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rot="10800000">
                <a:off x="5026020" y="4876803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10800000">
                <a:off x="5026020" y="5257802"/>
                <a:ext cx="536581" cy="1588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821234" y="5072064"/>
                <a:ext cx="412749" cy="3175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0800000">
                <a:off x="4492615" y="5073653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570" name="Group 36"/>
            <p:cNvGrpSpPr>
              <a:grpSpLocks/>
            </p:cNvGrpSpPr>
            <p:nvPr/>
          </p:nvGrpSpPr>
          <p:grpSpPr bwMode="auto">
            <a:xfrm>
              <a:off x="4491028" y="5606257"/>
              <a:ext cx="1069981" cy="413542"/>
              <a:chOff x="4492620" y="4867278"/>
              <a:chExt cx="1069981" cy="413542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10800000">
                <a:off x="5026024" y="4877596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10800000">
                <a:off x="5026024" y="5258595"/>
                <a:ext cx="536581" cy="1588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4821238" y="5072857"/>
                <a:ext cx="412749" cy="3175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0800000">
                <a:off x="4492619" y="5074445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/>
            <p:cNvCxnSpPr/>
            <p:nvPr/>
          </p:nvCxnSpPr>
          <p:spPr>
            <a:xfrm rot="16200000" flipH="1">
              <a:off x="4125904" y="5443539"/>
              <a:ext cx="739772" cy="0"/>
            </a:xfrm>
            <a:prstGeom prst="line">
              <a:avLst/>
            </a:prstGeom>
            <a:ln w="889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0800000">
              <a:off x="3954447" y="5410201"/>
              <a:ext cx="536580" cy="0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568" name="Text Box 21"/>
          <p:cNvSpPr txBox="1">
            <a:spLocks noChangeArrowheads="1"/>
          </p:cNvSpPr>
          <p:nvPr/>
        </p:nvSpPr>
        <p:spPr bwMode="auto">
          <a:xfrm>
            <a:off x="6477000" y="4354513"/>
            <a:ext cx="990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Clade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en-US" sz="2800" u="sng" dirty="0">
                <a:solidFill>
                  <a:srgbClr val="0432FD"/>
                </a:solidFill>
              </a:rPr>
              <a:t>Phylogenetic tree terminology</a:t>
            </a:r>
          </a:p>
        </p:txBody>
      </p:sp>
    </p:spTree>
    <p:extLst>
      <p:ext uri="{BB962C8B-B14F-4D97-AF65-F5344CB8AC3E}">
        <p14:creationId xmlns:p14="http://schemas.microsoft.com/office/powerpoint/2010/main" val="790522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TextBox 1"/>
          <p:cNvSpPr txBox="1">
            <a:spLocks noChangeArrowheads="1"/>
          </p:cNvSpPr>
          <p:nvPr/>
        </p:nvSpPr>
        <p:spPr bwMode="auto">
          <a:xfrm>
            <a:off x="395536" y="1067252"/>
            <a:ext cx="8686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2400" i="1" dirty="0"/>
          </a:p>
          <a:p>
            <a:pPr eaLnBrk="1" hangingPunct="1"/>
            <a:endParaRPr lang="en-US" altLang="en-US" sz="2400" i="1" dirty="0"/>
          </a:p>
          <a:p>
            <a:pPr eaLnBrk="1" hangingPunct="1"/>
            <a:r>
              <a:rPr lang="en-US" altLang="en-US" sz="2400" i="1" dirty="0"/>
              <a:t>Monophyletic group</a:t>
            </a:r>
            <a:r>
              <a:rPr lang="en-US" altLang="en-US" sz="2400" dirty="0"/>
              <a:t>:  </a:t>
            </a:r>
            <a:r>
              <a:rPr lang="en-US" altLang="en-US" sz="2400" b="0" dirty="0"/>
              <a:t>A taxon that is a clade. A group that includes </a:t>
            </a:r>
            <a:r>
              <a:rPr lang="en-US" altLang="en-US" sz="2400" b="0" u="sng" dirty="0"/>
              <a:t>ALL</a:t>
            </a:r>
            <a:r>
              <a:rPr lang="en-US" altLang="en-US" sz="2400" b="0" dirty="0"/>
              <a:t> of the descendants of a common ancestor.</a:t>
            </a:r>
            <a:endParaRPr lang="en-US" altLang="en-US" sz="2400" b="0" i="1" dirty="0"/>
          </a:p>
        </p:txBody>
      </p:sp>
      <p:pic>
        <p:nvPicPr>
          <p:cNvPr id="68612" name="Object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8" y="3952875"/>
            <a:ext cx="2659062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8610" name="Object 22"/>
          <p:cNvGraphicFramePr>
            <a:graphicFrameLocks noChangeAspect="1"/>
          </p:cNvGraphicFramePr>
          <p:nvPr/>
        </p:nvGraphicFramePr>
        <p:xfrm>
          <a:off x="6243638" y="4038600"/>
          <a:ext cx="233362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CorelDRAW" r:id="rId4" imgW="313920" imgH="616680" progId="">
                  <p:embed/>
                </p:oleObj>
              </mc:Choice>
              <mc:Fallback>
                <p:oleObj name="CorelDRAW" r:id="rId4" imgW="313920" imgH="6166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3638" y="4038600"/>
                        <a:ext cx="233362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13" name="Group 28"/>
          <p:cNvGrpSpPr>
            <a:grpSpLocks/>
          </p:cNvGrpSpPr>
          <p:nvPr/>
        </p:nvGrpSpPr>
        <p:grpSpPr bwMode="auto">
          <a:xfrm>
            <a:off x="3730625" y="4038600"/>
            <a:ext cx="1608138" cy="1152525"/>
            <a:chOff x="3954447" y="4867278"/>
            <a:chExt cx="1608154" cy="1152521"/>
          </a:xfrm>
        </p:grpSpPr>
        <p:grpSp>
          <p:nvGrpSpPr>
            <p:cNvPr id="68615" name="Group 36"/>
            <p:cNvGrpSpPr>
              <a:grpSpLocks/>
            </p:cNvGrpSpPr>
            <p:nvPr/>
          </p:nvGrpSpPr>
          <p:grpSpPr bwMode="auto">
            <a:xfrm>
              <a:off x="4492620" y="4867278"/>
              <a:ext cx="1069981" cy="413542"/>
              <a:chOff x="4492620" y="4867278"/>
              <a:chExt cx="1069981" cy="413542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rot="10800000">
                <a:off x="5026020" y="4876803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10800000">
                <a:off x="5026020" y="5257802"/>
                <a:ext cx="536581" cy="1588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4821234" y="5072064"/>
                <a:ext cx="412749" cy="3175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0800000">
                <a:off x="4492615" y="5073653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616" name="Group 36"/>
            <p:cNvGrpSpPr>
              <a:grpSpLocks/>
            </p:cNvGrpSpPr>
            <p:nvPr/>
          </p:nvGrpSpPr>
          <p:grpSpPr bwMode="auto">
            <a:xfrm>
              <a:off x="4491028" y="5606257"/>
              <a:ext cx="1069981" cy="413542"/>
              <a:chOff x="4492620" y="4867278"/>
              <a:chExt cx="1069981" cy="413542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 rot="10800000">
                <a:off x="5026024" y="4877596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10800000">
                <a:off x="5026024" y="5258595"/>
                <a:ext cx="536581" cy="1588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4821238" y="5072857"/>
                <a:ext cx="412749" cy="3175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0800000">
                <a:off x="4492619" y="5074445"/>
                <a:ext cx="536581" cy="0"/>
              </a:xfrm>
              <a:prstGeom prst="line">
                <a:avLst/>
              </a:prstGeom>
              <a:ln w="857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/>
          </p:nvCxnSpPr>
          <p:spPr>
            <a:xfrm rot="16200000" flipH="1">
              <a:off x="4125904" y="5443539"/>
              <a:ext cx="739772" cy="0"/>
            </a:xfrm>
            <a:prstGeom prst="line">
              <a:avLst/>
            </a:prstGeom>
            <a:ln w="889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954447" y="5410201"/>
              <a:ext cx="536580" cy="0"/>
            </a:xfrm>
            <a:prstGeom prst="line">
              <a:avLst/>
            </a:prstGeom>
            <a:ln w="85725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614" name="Text Box 21"/>
          <p:cNvSpPr txBox="1">
            <a:spLocks noChangeArrowheads="1"/>
          </p:cNvSpPr>
          <p:nvPr/>
        </p:nvSpPr>
        <p:spPr bwMode="auto">
          <a:xfrm>
            <a:off x="6477000" y="4354513"/>
            <a:ext cx="1828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Calibri" charset="0"/>
              </a:rPr>
              <a:t>Monophyletic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7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1"/>
          <p:cNvSpPr txBox="1">
            <a:spLocks noChangeArrowheads="1"/>
          </p:cNvSpPr>
          <p:nvPr/>
        </p:nvSpPr>
        <p:spPr bwMode="auto">
          <a:xfrm>
            <a:off x="349696" y="1340768"/>
            <a:ext cx="8686800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 i="1" dirty="0" smtClean="0"/>
              <a:t>Paraphyletic </a:t>
            </a:r>
            <a:r>
              <a:rPr lang="en-US" altLang="en-US" sz="2400" i="1" dirty="0"/>
              <a:t>group</a:t>
            </a:r>
            <a:r>
              <a:rPr lang="en-US" altLang="en-US" sz="2400" dirty="0"/>
              <a:t>:  </a:t>
            </a:r>
            <a:r>
              <a:rPr lang="en-US" altLang="en-US" sz="2400" b="0" dirty="0"/>
              <a:t>A group that includes </a:t>
            </a:r>
            <a:r>
              <a:rPr lang="en-US" altLang="en-US" sz="2400" b="0" u="sng" dirty="0"/>
              <a:t>some, but not all</a:t>
            </a:r>
            <a:r>
              <a:rPr lang="en-US" altLang="en-US" sz="2400" b="0" dirty="0"/>
              <a:t>, of the descendants of a common ancestor.</a:t>
            </a:r>
          </a:p>
          <a:p>
            <a:pPr eaLnBrk="1" hangingPunct="1"/>
            <a:endParaRPr lang="en-US" altLang="en-US" sz="2400" b="0" i="1" dirty="0"/>
          </a:p>
          <a:p>
            <a:pPr eaLnBrk="1" hangingPunct="1"/>
            <a:r>
              <a:rPr lang="en-US" altLang="en-US" sz="2400" i="1" dirty="0"/>
              <a:t>Polyphyletic group: </a:t>
            </a:r>
            <a:r>
              <a:rPr lang="en-US" altLang="en-US" sz="2400" b="0" dirty="0"/>
              <a:t>A group that consists of members of </a:t>
            </a:r>
            <a:r>
              <a:rPr lang="en-US" altLang="en-US" sz="2400" b="0" u="sng" dirty="0"/>
              <a:t>multiple evolutionary lineages</a:t>
            </a:r>
            <a:r>
              <a:rPr lang="en-US" altLang="en-US" sz="2400" b="0" dirty="0"/>
              <a:t>, but not not include the most recent common ancestor and all of its descendants.</a:t>
            </a:r>
          </a:p>
        </p:txBody>
      </p:sp>
      <p:pic>
        <p:nvPicPr>
          <p:cNvPr id="6963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152900"/>
            <a:ext cx="24892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4114800"/>
            <a:ext cx="24765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5908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744913"/>
            <a:ext cx="4419600" cy="296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660" name="Straight Arrow Connector 7"/>
          <p:cNvCxnSpPr>
            <a:cxnSpLocks noChangeShapeType="1"/>
          </p:cNvCxnSpPr>
          <p:nvPr/>
        </p:nvCxnSpPr>
        <p:spPr bwMode="auto">
          <a:xfrm rot="10800000">
            <a:off x="6248400" y="4278313"/>
            <a:ext cx="639763" cy="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066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2"/>
          <a:stretch>
            <a:fillRect/>
          </a:stretch>
        </p:blipFill>
        <p:spPr bwMode="auto">
          <a:xfrm>
            <a:off x="7010400" y="3376613"/>
            <a:ext cx="1408113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601913"/>
            <a:ext cx="15240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 r="8501" b="24001"/>
          <a:stretch>
            <a:fillRect/>
          </a:stretch>
        </p:blipFill>
        <p:spPr bwMode="auto">
          <a:xfrm>
            <a:off x="3200400" y="2601913"/>
            <a:ext cx="13557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49696" y="1340768"/>
            <a:ext cx="8686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 i="1" dirty="0" smtClean="0"/>
              <a:t>Paraphyletic </a:t>
            </a:r>
            <a:r>
              <a:rPr lang="en-US" altLang="en-US" sz="2400" i="1" dirty="0"/>
              <a:t>group</a:t>
            </a:r>
            <a:r>
              <a:rPr lang="en-US" altLang="en-US" sz="2400" dirty="0"/>
              <a:t>:  </a:t>
            </a:r>
            <a:r>
              <a:rPr lang="en-US" altLang="en-US" sz="2400" b="0" dirty="0"/>
              <a:t>A group that includes </a:t>
            </a:r>
            <a:r>
              <a:rPr lang="en-US" altLang="en-US" sz="2400" b="0" u="sng" dirty="0"/>
              <a:t>some, but not all</a:t>
            </a:r>
            <a:r>
              <a:rPr lang="en-US" altLang="en-US" sz="2400" b="0" dirty="0"/>
              <a:t>, of the descendants of a common ancestor</a:t>
            </a:r>
            <a:r>
              <a:rPr lang="en-US" altLang="en-US" sz="2400" b="0" dirty="0" smtClean="0"/>
              <a:t>..</a:t>
            </a:r>
            <a:endParaRPr lang="en-US" altLang="en-US" sz="2400" b="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1"/>
          <p:cNvSpPr txBox="1">
            <a:spLocks noChangeArrowheads="1"/>
          </p:cNvSpPr>
          <p:nvPr/>
        </p:nvSpPr>
        <p:spPr bwMode="auto">
          <a:xfrm>
            <a:off x="349696" y="1340768"/>
            <a:ext cx="8686800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sz="2400" i="1" dirty="0" smtClean="0"/>
              <a:t>Paraphyletic </a:t>
            </a:r>
            <a:r>
              <a:rPr lang="en-US" altLang="en-US" sz="2400" i="1" dirty="0"/>
              <a:t>group</a:t>
            </a:r>
            <a:r>
              <a:rPr lang="en-US" altLang="en-US" sz="2400" dirty="0"/>
              <a:t>:  </a:t>
            </a:r>
            <a:r>
              <a:rPr lang="en-US" altLang="en-US" sz="2400" b="0" dirty="0"/>
              <a:t>A group that includes </a:t>
            </a:r>
            <a:r>
              <a:rPr lang="en-US" altLang="en-US" sz="2400" b="0" u="sng" dirty="0"/>
              <a:t>some, but not all</a:t>
            </a:r>
            <a:r>
              <a:rPr lang="en-US" altLang="en-US" sz="2400" b="0" dirty="0"/>
              <a:t>, of the descendants of a common ancestor.</a:t>
            </a:r>
          </a:p>
          <a:p>
            <a:pPr eaLnBrk="1" hangingPunct="1"/>
            <a:endParaRPr lang="en-US" altLang="en-US" sz="2400" b="0" i="1" dirty="0"/>
          </a:p>
          <a:p>
            <a:pPr eaLnBrk="1" hangingPunct="1"/>
            <a:r>
              <a:rPr lang="en-US" altLang="en-US" sz="2400" i="1" dirty="0"/>
              <a:t>Polyphyletic group: </a:t>
            </a:r>
            <a:r>
              <a:rPr lang="en-US" altLang="en-US" sz="2400" b="0" dirty="0"/>
              <a:t>A group that consists of members of </a:t>
            </a:r>
            <a:r>
              <a:rPr lang="en-US" altLang="en-US" sz="2400" b="0" u="sng" dirty="0"/>
              <a:t>multiple evolutionary lineages</a:t>
            </a:r>
            <a:r>
              <a:rPr lang="en-US" altLang="en-US" sz="2400" b="0" dirty="0"/>
              <a:t>, but not not include the most recent common ancestor and all of its descendants.</a:t>
            </a:r>
          </a:p>
        </p:txBody>
      </p:sp>
      <p:pic>
        <p:nvPicPr>
          <p:cNvPr id="69635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4152900"/>
            <a:ext cx="24892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4114800"/>
            <a:ext cx="24765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25908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800" u="sng" kern="0" smtClean="0">
                <a:solidFill>
                  <a:srgbClr val="0432FD"/>
                </a:solidFill>
              </a:rPr>
              <a:t>Phylogenetic tree terminology</a:t>
            </a:r>
            <a:endParaRPr lang="en-US" altLang="en-US" sz="2800" u="sng" kern="0" dirty="0">
              <a:solidFill>
                <a:srgbClr val="0432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67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836613"/>
            <a:ext cx="8713788" cy="50736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chemeClr val="bg2"/>
                </a:solidFill>
              </a:rPr>
              <a:t>1) Some terminology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rgbClr val="808080"/>
                </a:solidFill>
              </a:rPr>
              <a:t>2) Taxonomy: concepts and history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>
                <a:solidFill>
                  <a:schemeClr val="bg2"/>
                </a:solidFill>
              </a:rPr>
              <a:t>3) Systematics and phylogenetic trees</a:t>
            </a:r>
          </a:p>
          <a:p>
            <a:pPr eaLnBrk="1" hangingPunct="1">
              <a:buFontTx/>
              <a:buNone/>
            </a:pPr>
            <a:endParaRPr lang="en-US" altLang="en-US" sz="2800">
              <a:solidFill>
                <a:srgbClr val="808080"/>
              </a:solidFill>
            </a:endParaRPr>
          </a:p>
          <a:p>
            <a:pPr eaLnBrk="1" hangingPunct="1">
              <a:buFontTx/>
              <a:buNone/>
            </a:pPr>
            <a:r>
              <a:rPr lang="en-US" altLang="en-US" sz="2800"/>
              <a:t>4) Methods of inferring phylogenies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pic>
        <p:nvPicPr>
          <p:cNvPr id="7270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1524000"/>
            <a:ext cx="20431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98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81000"/>
            <a:ext cx="8229600" cy="59436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How is a phylogenetic tree </a:t>
            </a:r>
            <a:r>
              <a:rPr lang="en-US" altLang="en-US" sz="2400" i="1"/>
              <a:t>actually built</a:t>
            </a:r>
            <a:r>
              <a:rPr lang="en-US" altLang="en-US" sz="2400"/>
              <a:t>?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200"/>
              <a:t>One consideration is ‘</a:t>
            </a:r>
            <a:r>
              <a:rPr lang="en-US" altLang="en-US" sz="2200" u="sng"/>
              <a:t>shared characters’</a:t>
            </a:r>
          </a:p>
          <a:p>
            <a:pPr algn="ctr" eaLnBrk="1" hangingPunct="1">
              <a:lnSpc>
                <a:spcPct val="80000"/>
              </a:lnSpc>
              <a:spcAft>
                <a:spcPts val="1200"/>
              </a:spcAft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200" b="1" i="1"/>
              <a:t>character </a:t>
            </a:r>
            <a:r>
              <a:rPr lang="en-US" altLang="en-US" sz="2200" i="1"/>
              <a:t>= </a:t>
            </a:r>
            <a:r>
              <a:rPr lang="en-US" altLang="en-US" sz="2200"/>
              <a:t>a feature or trait (e.g. color of snail shell)</a:t>
            </a:r>
            <a:endParaRPr lang="en-US" altLang="en-US" sz="2200" i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 b="1" i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200" b="1" i="1"/>
              <a:t>character states </a:t>
            </a:r>
            <a:r>
              <a:rPr lang="en-US" altLang="en-US" sz="2200" i="1"/>
              <a:t>= </a:t>
            </a:r>
            <a:r>
              <a:rPr lang="en-US" altLang="en-US" sz="2200"/>
              <a:t>one of the variant conditions of a character (e.g. brown or yellow shell; A or T at a nucleotide position)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200" b="1" i="1"/>
              <a:t>ancestral state </a:t>
            </a:r>
            <a:r>
              <a:rPr lang="en-US" altLang="en-US" sz="2200" i="1"/>
              <a:t>= </a:t>
            </a:r>
            <a:r>
              <a:rPr lang="en-US" altLang="en-US" sz="2200"/>
              <a:t>state found in common ancestor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200" b="1" i="1"/>
              <a:t>derived state </a:t>
            </a:r>
            <a:r>
              <a:rPr lang="en-US" altLang="en-US" sz="2200" i="1"/>
              <a:t>=</a:t>
            </a:r>
            <a:r>
              <a:rPr lang="en-US" altLang="en-US" sz="2200"/>
              <a:t> state that has evolved from the ancestral state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 b="1" i="1"/>
          </a:p>
          <a:p>
            <a:pPr eaLnBrk="1" hangingPunct="1">
              <a:lnSpc>
                <a:spcPct val="80000"/>
              </a:lnSpc>
              <a:spcAft>
                <a:spcPts val="3600"/>
              </a:spcAft>
              <a:buFontTx/>
              <a:buNone/>
            </a:pPr>
            <a:r>
              <a:rPr lang="en-US" altLang="en-US" sz="2200" b="1" i="1"/>
              <a:t>outgroup </a:t>
            </a:r>
            <a:r>
              <a:rPr lang="en-US" altLang="en-US" sz="2200"/>
              <a:t>= a taxon that is closely related to the study group.  comparisons of character states can inform as to which are ancestral and derived.</a:t>
            </a:r>
          </a:p>
        </p:txBody>
      </p:sp>
    </p:spTree>
    <p:extLst>
      <p:ext uri="{BB962C8B-B14F-4D97-AF65-F5344CB8AC3E}">
        <p14:creationId xmlns:p14="http://schemas.microsoft.com/office/powerpoint/2010/main" val="96019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9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sz="3000" u="sng">
                <a:solidFill>
                  <a:srgbClr val="0000FF"/>
                </a:solidFill>
              </a:rPr>
              <a:t>Outgroup comparison</a:t>
            </a:r>
          </a:p>
        </p:txBody>
      </p:sp>
      <p:pic>
        <p:nvPicPr>
          <p:cNvPr id="76803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64008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extBox 12"/>
          <p:cNvSpPr txBox="1">
            <a:spLocks noChangeArrowheads="1"/>
          </p:cNvSpPr>
          <p:nvPr/>
        </p:nvSpPr>
        <p:spPr bwMode="auto">
          <a:xfrm>
            <a:off x="1571625" y="3429000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0"/>
              <a:t>outgroup</a:t>
            </a:r>
          </a:p>
        </p:txBody>
      </p:sp>
    </p:spTree>
    <p:extLst>
      <p:ext uri="{BB962C8B-B14F-4D97-AF65-F5344CB8AC3E}">
        <p14:creationId xmlns:p14="http://schemas.microsoft.com/office/powerpoint/2010/main" val="115398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9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sz="3000" u="sng">
                <a:solidFill>
                  <a:srgbClr val="0000FF"/>
                </a:solidFill>
              </a:rPr>
              <a:t>Outgroup comparison</a:t>
            </a:r>
          </a:p>
        </p:txBody>
      </p:sp>
      <p:pic>
        <p:nvPicPr>
          <p:cNvPr id="7885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64008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Rectangle 3"/>
          <p:cNvSpPr>
            <a:spLocks noChangeArrowheads="1"/>
          </p:cNvSpPr>
          <p:nvPr/>
        </p:nvSpPr>
        <p:spPr bwMode="auto">
          <a:xfrm>
            <a:off x="685800" y="4310063"/>
            <a:ext cx="80010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/>
              <a:t>Character				Character States</a:t>
            </a:r>
          </a:p>
          <a:p>
            <a:pPr eaLnBrk="1" hangingPunct="1"/>
            <a:r>
              <a:rPr lang="en-US" altLang="en-US" sz="2400" b="0"/>
              <a:t>1. Jaw size				0 = small, 1 = large</a:t>
            </a:r>
          </a:p>
          <a:p>
            <a:pPr eaLnBrk="1" hangingPunct="1"/>
            <a:r>
              <a:rPr lang="en-US" altLang="en-US" sz="2400" b="0"/>
              <a:t>2. Antennae type			0 = long, 1 = small</a:t>
            </a:r>
          </a:p>
          <a:p>
            <a:pPr eaLnBrk="1" hangingPunct="1"/>
            <a:r>
              <a:rPr lang="en-US" altLang="en-US" sz="2400" b="0"/>
              <a:t>3. Spots				0 = absent, 1 = present</a:t>
            </a:r>
          </a:p>
          <a:p>
            <a:pPr eaLnBrk="1" hangingPunct="1"/>
            <a:r>
              <a:rPr lang="en-US" altLang="en-US" sz="2400" b="0"/>
              <a:t>4. Stripes				0 = absent, 1 = present</a:t>
            </a:r>
          </a:p>
        </p:txBody>
      </p:sp>
      <p:sp>
        <p:nvSpPr>
          <p:cNvPr id="78853" name="TextBox 4"/>
          <p:cNvSpPr txBox="1">
            <a:spLocks noChangeArrowheads="1"/>
          </p:cNvSpPr>
          <p:nvPr/>
        </p:nvSpPr>
        <p:spPr bwMode="auto">
          <a:xfrm>
            <a:off x="1571625" y="3429000"/>
            <a:ext cx="109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0"/>
              <a:t>outgroup</a:t>
            </a:r>
          </a:p>
        </p:txBody>
      </p:sp>
    </p:spTree>
    <p:extLst>
      <p:ext uri="{BB962C8B-B14F-4D97-AF65-F5344CB8AC3E}">
        <p14:creationId xmlns:p14="http://schemas.microsoft.com/office/powerpoint/2010/main" val="85522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28600"/>
            <a:ext cx="8229600" cy="5616575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200"/>
              <a:t>Now we know the ‘tree terms’, but how is a phylogenetic tree actually built?</a:t>
            </a:r>
          </a:p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en-US" sz="2200"/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altLang="en-US" sz="2200"/>
              <a:t>One consideration is ‘</a:t>
            </a:r>
            <a:r>
              <a:rPr lang="en-US" altLang="en-US" sz="2200" u="sng"/>
              <a:t>shared characters’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 b="1" i="1"/>
          </a:p>
          <a:p>
            <a:pPr eaLnBrk="1" hangingPunct="1">
              <a:lnSpc>
                <a:spcPct val="80000"/>
              </a:lnSpc>
              <a:spcAft>
                <a:spcPts val="1800"/>
              </a:spcAft>
              <a:buFontTx/>
              <a:buNone/>
            </a:pPr>
            <a:r>
              <a:rPr lang="en-US" altLang="en-US" sz="2200" b="1" i="1"/>
              <a:t>homology </a:t>
            </a:r>
            <a:r>
              <a:rPr lang="en-US" altLang="en-US" sz="2200" i="1"/>
              <a:t>= </a:t>
            </a:r>
            <a:r>
              <a:rPr lang="en-US" altLang="en-US" sz="2200"/>
              <a:t>same character state found in different taxa due to shared common ancestry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200" b="1" i="1"/>
              <a:t>analogy (homoplasy) </a:t>
            </a:r>
            <a:r>
              <a:rPr lang="en-US" altLang="en-US" sz="2200"/>
              <a:t>= same character state found in different taxa due to convergent evolution or reversal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 b="1"/>
          </a:p>
        </p:txBody>
      </p:sp>
      <p:pic>
        <p:nvPicPr>
          <p:cNvPr id="8089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/>
          <a:stretch>
            <a:fillRect/>
          </a:stretch>
        </p:blipFill>
        <p:spPr bwMode="auto">
          <a:xfrm>
            <a:off x="914400" y="3733800"/>
            <a:ext cx="3817938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514725"/>
            <a:ext cx="32004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t="23453" b="8144"/>
          <a:stretch>
            <a:fillRect/>
          </a:stretch>
        </p:blipFill>
        <p:spPr bwMode="auto">
          <a:xfrm>
            <a:off x="5943600" y="5367338"/>
            <a:ext cx="2133600" cy="110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23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706437"/>
          </a:xfrm>
        </p:spPr>
        <p:txBody>
          <a:bodyPr/>
          <a:lstStyle/>
          <a:p>
            <a:pPr eaLnBrk="1" hangingPunct="1"/>
            <a:r>
              <a:rPr lang="fr-FR" altLang="en-US" sz="2800">
                <a:solidFill>
                  <a:srgbClr val="0000FF"/>
                </a:solidFill>
              </a:rPr>
              <a:t>Motoo Kimura and the Neutral Theory of Molecular Evolution</a:t>
            </a:r>
          </a:p>
        </p:txBody>
      </p:sp>
      <p:pic>
        <p:nvPicPr>
          <p:cNvPr id="108547" name="Picture 3" descr="Evolution-2e-Photo-01-p01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8"/>
          <a:stretch>
            <a:fillRect/>
          </a:stretch>
        </p:blipFill>
        <p:spPr bwMode="auto">
          <a:xfrm>
            <a:off x="152400" y="1719263"/>
            <a:ext cx="5041900" cy="361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Text Box 4"/>
          <p:cNvSpPr txBox="1">
            <a:spLocks noChangeArrowheads="1"/>
          </p:cNvSpPr>
          <p:nvPr/>
        </p:nvSpPr>
        <p:spPr bwMode="auto">
          <a:xfrm>
            <a:off x="4343400" y="1706563"/>
            <a:ext cx="4189413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chemeClr val="bg2"/>
                </a:solidFill>
              </a:rPr>
              <a:t>This hypothesis holds that</a:t>
            </a:r>
          </a:p>
          <a:p>
            <a:pPr eaLnBrk="1" hangingPunct="1"/>
            <a:r>
              <a:rPr lang="en-US" altLang="en-US" sz="2400" b="0">
                <a:solidFill>
                  <a:schemeClr val="bg2"/>
                </a:solidFill>
              </a:rPr>
              <a:t>most of the evolution of DNA sequences occurs by genetic drift, rather than natural selection</a:t>
            </a:r>
          </a:p>
          <a:p>
            <a:pPr eaLnBrk="1" hangingPunct="1"/>
            <a:endParaRPr lang="en-US" altLang="en-US" sz="2400" b="0">
              <a:solidFill>
                <a:schemeClr val="bg2"/>
              </a:solidFill>
            </a:endParaRPr>
          </a:p>
          <a:p>
            <a:pPr eaLnBrk="1" hangingPunct="1"/>
            <a:r>
              <a:rPr lang="en-US" altLang="en-US" sz="2400" b="0"/>
              <a:t>But, it provides a foundation for detecting natural selection on DNA sequences</a:t>
            </a:r>
          </a:p>
        </p:txBody>
      </p:sp>
    </p:spTree>
    <p:extLst>
      <p:ext uri="{BB962C8B-B14F-4D97-AF65-F5344CB8AC3E}">
        <p14:creationId xmlns:p14="http://schemas.microsoft.com/office/powerpoint/2010/main" val="159719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"/>
            <a:ext cx="8229600" cy="56165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200" b="1" i="1"/>
              <a:t>analogy (homoplasy) </a:t>
            </a:r>
            <a:r>
              <a:rPr lang="en-US" altLang="en-US" sz="2200"/>
              <a:t>= same character state found in different taxa due to convergent evolution or reversal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200" b="1"/>
          </a:p>
        </p:txBody>
      </p:sp>
      <p:pic>
        <p:nvPicPr>
          <p:cNvPr id="8294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143000"/>
            <a:ext cx="63373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19600"/>
            <a:ext cx="31242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t="3922" r="58102" b="9804"/>
          <a:stretch>
            <a:fillRect/>
          </a:stretch>
        </p:blipFill>
        <p:spPr bwMode="auto">
          <a:xfrm>
            <a:off x="5029200" y="4343400"/>
            <a:ext cx="274320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3400"/>
              <a:t>Cladistic approach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172200" cy="54864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sz="2200"/>
              <a:t>Create phylogenetic trees based on shared character states</a:t>
            </a:r>
          </a:p>
          <a:p>
            <a:pPr>
              <a:spcAft>
                <a:spcPts val="1200"/>
              </a:spcAft>
            </a:pPr>
            <a:r>
              <a:rPr lang="en-US" altLang="en-US" sz="2200"/>
              <a:t>Only certain types of character data can give useful information about relationships</a:t>
            </a:r>
          </a:p>
          <a:p>
            <a:pPr>
              <a:spcAft>
                <a:spcPts val="1200"/>
              </a:spcAft>
            </a:pPr>
            <a:r>
              <a:rPr lang="en-US" altLang="en-US" sz="2200" b="1" i="1">
                <a:solidFill>
                  <a:srgbClr val="000000"/>
                </a:solidFill>
              </a:rPr>
              <a:t>Symplesiomorphies </a:t>
            </a:r>
            <a:r>
              <a:rPr lang="en-US" altLang="en-US" sz="2200"/>
              <a:t>are </a:t>
            </a:r>
            <a:r>
              <a:rPr lang="en-US" altLang="en-US" sz="2200" i="1"/>
              <a:t>shared ancestral characters</a:t>
            </a:r>
            <a:r>
              <a:rPr lang="en-US" altLang="en-US" sz="2200"/>
              <a:t>. They aren’t phylogenetically informative</a:t>
            </a:r>
          </a:p>
          <a:p>
            <a:r>
              <a:rPr lang="en-US" altLang="en-US" sz="2200" b="1" i="1">
                <a:solidFill>
                  <a:srgbClr val="000000"/>
                </a:solidFill>
              </a:rPr>
              <a:t>Autapomorphies </a:t>
            </a:r>
            <a:r>
              <a:rPr lang="en-US" altLang="en-US" sz="2200"/>
              <a:t>are </a:t>
            </a:r>
            <a:r>
              <a:rPr lang="en-US" altLang="en-US" sz="2200" i="1"/>
              <a:t>unique derived characters</a:t>
            </a:r>
            <a:r>
              <a:rPr lang="en-US" altLang="en-US" sz="2200"/>
              <a:t>. This type of character is distinctive for a taxon and it enables us to identify that taxon, but autapomorphies also tell us nothing about a taxon’s relationship to other groups</a:t>
            </a:r>
          </a:p>
        </p:txBody>
      </p:sp>
      <p:pic>
        <p:nvPicPr>
          <p:cNvPr id="8499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1295400"/>
            <a:ext cx="21685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TextBox 4"/>
          <p:cNvSpPr txBox="1">
            <a:spLocks noChangeArrowheads="1"/>
          </p:cNvSpPr>
          <p:nvPr/>
        </p:nvSpPr>
        <p:spPr bwMode="auto">
          <a:xfrm>
            <a:off x="7207250" y="4191000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0"/>
              <a:t>Willi Hennig</a:t>
            </a:r>
          </a:p>
        </p:txBody>
      </p:sp>
    </p:spTree>
    <p:extLst>
      <p:ext uri="{BB962C8B-B14F-4D97-AF65-F5344CB8AC3E}">
        <p14:creationId xmlns:p14="http://schemas.microsoft.com/office/powerpoint/2010/main" val="1029525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3400"/>
              <a:t>Cladistic approach (cont.)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6096000" cy="54864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en-US" sz="2200" b="1" i="1">
                <a:solidFill>
                  <a:srgbClr val="000000"/>
                </a:solidFill>
              </a:rPr>
              <a:t>Synapomorphies </a:t>
            </a:r>
            <a:r>
              <a:rPr lang="en-US" altLang="en-US" sz="2200"/>
              <a:t>are </a:t>
            </a:r>
            <a:r>
              <a:rPr lang="en-US" altLang="en-US" sz="2200" i="1"/>
              <a:t>shared derived characters</a:t>
            </a:r>
            <a:r>
              <a:rPr lang="en-US" altLang="en-US" sz="2200"/>
              <a:t>. These are the only characters that really help us to resolve relationships (i.e. are </a:t>
            </a:r>
            <a:r>
              <a:rPr lang="en-US" altLang="en-US" sz="2200" b="1"/>
              <a:t>phylogenetically informative</a:t>
            </a:r>
            <a:r>
              <a:rPr lang="en-US" altLang="en-US" sz="2200"/>
              <a:t>).</a:t>
            </a:r>
          </a:p>
        </p:txBody>
      </p:sp>
      <p:pic>
        <p:nvPicPr>
          <p:cNvPr id="8704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1295400"/>
            <a:ext cx="21685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Box 4"/>
          <p:cNvSpPr txBox="1">
            <a:spLocks noChangeArrowheads="1"/>
          </p:cNvSpPr>
          <p:nvPr/>
        </p:nvSpPr>
        <p:spPr bwMode="auto">
          <a:xfrm>
            <a:off x="7207250" y="4191000"/>
            <a:ext cx="140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b="0"/>
              <a:t>Willi Hennig</a:t>
            </a:r>
          </a:p>
        </p:txBody>
      </p:sp>
      <p:grpSp>
        <p:nvGrpSpPr>
          <p:cNvPr id="87046" name="Group 5"/>
          <p:cNvGrpSpPr>
            <a:grpSpLocks/>
          </p:cNvGrpSpPr>
          <p:nvPr/>
        </p:nvGrpSpPr>
        <p:grpSpPr bwMode="auto">
          <a:xfrm>
            <a:off x="1295400" y="3429000"/>
            <a:ext cx="4114800" cy="2362200"/>
            <a:chOff x="5003800" y="4149725"/>
            <a:chExt cx="3659188" cy="1871663"/>
          </a:xfrm>
        </p:grpSpPr>
        <p:sp>
          <p:nvSpPr>
            <p:cNvPr id="87047" name="Line 6"/>
            <p:cNvSpPr>
              <a:spLocks noChangeShapeType="1"/>
            </p:cNvSpPr>
            <p:nvPr/>
          </p:nvSpPr>
          <p:spPr bwMode="auto">
            <a:xfrm flipV="1">
              <a:off x="6824663" y="4267200"/>
              <a:ext cx="1730375" cy="163671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48" name="Line 7"/>
            <p:cNvSpPr>
              <a:spLocks noChangeShapeType="1"/>
            </p:cNvSpPr>
            <p:nvPr/>
          </p:nvSpPr>
          <p:spPr bwMode="auto">
            <a:xfrm flipH="1" flipV="1">
              <a:off x="7302500" y="4267200"/>
              <a:ext cx="617538" cy="58420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49" name="Line 8"/>
            <p:cNvSpPr>
              <a:spLocks noChangeShapeType="1"/>
            </p:cNvSpPr>
            <p:nvPr/>
          </p:nvSpPr>
          <p:spPr bwMode="auto">
            <a:xfrm flipH="1" flipV="1">
              <a:off x="5094288" y="4267200"/>
              <a:ext cx="1730375" cy="1636713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50" name="Line 9"/>
            <p:cNvSpPr>
              <a:spLocks noChangeShapeType="1"/>
            </p:cNvSpPr>
            <p:nvPr/>
          </p:nvSpPr>
          <p:spPr bwMode="auto">
            <a:xfrm flipV="1">
              <a:off x="5834063" y="4267200"/>
              <a:ext cx="742950" cy="70008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51" name="Line 10"/>
            <p:cNvSpPr>
              <a:spLocks noChangeShapeType="1"/>
            </p:cNvSpPr>
            <p:nvPr/>
          </p:nvSpPr>
          <p:spPr bwMode="auto">
            <a:xfrm flipV="1">
              <a:off x="5464175" y="4267200"/>
              <a:ext cx="369888" cy="35083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52" name="Oval 11"/>
            <p:cNvSpPr>
              <a:spLocks noChangeArrowheads="1"/>
            </p:cNvSpPr>
            <p:nvPr/>
          </p:nvSpPr>
          <p:spPr bwMode="auto">
            <a:xfrm>
              <a:off x="6699250" y="5788025"/>
              <a:ext cx="247650" cy="2333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053" name="Oval 12"/>
            <p:cNvSpPr>
              <a:spLocks noChangeArrowheads="1"/>
            </p:cNvSpPr>
            <p:nvPr/>
          </p:nvSpPr>
          <p:spPr bwMode="auto">
            <a:xfrm>
              <a:off x="8415338" y="4149725"/>
              <a:ext cx="247650" cy="2333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054" name="Oval 13"/>
            <p:cNvSpPr>
              <a:spLocks noChangeArrowheads="1"/>
            </p:cNvSpPr>
            <p:nvPr/>
          </p:nvSpPr>
          <p:spPr bwMode="auto">
            <a:xfrm>
              <a:off x="7780338" y="4733925"/>
              <a:ext cx="244475" cy="2333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055" name="Oval 14"/>
            <p:cNvSpPr>
              <a:spLocks noChangeArrowheads="1"/>
            </p:cNvSpPr>
            <p:nvPr/>
          </p:nvSpPr>
          <p:spPr bwMode="auto">
            <a:xfrm>
              <a:off x="7194550" y="4149725"/>
              <a:ext cx="247650" cy="2333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056" name="Oval 15"/>
            <p:cNvSpPr>
              <a:spLocks noChangeArrowheads="1"/>
            </p:cNvSpPr>
            <p:nvPr/>
          </p:nvSpPr>
          <p:spPr bwMode="auto">
            <a:xfrm>
              <a:off x="6437313" y="4149725"/>
              <a:ext cx="247650" cy="2333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057" name="Oval 17"/>
            <p:cNvSpPr>
              <a:spLocks noChangeArrowheads="1"/>
            </p:cNvSpPr>
            <p:nvPr/>
          </p:nvSpPr>
          <p:spPr bwMode="auto">
            <a:xfrm>
              <a:off x="5003800" y="4149725"/>
              <a:ext cx="247650" cy="23336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058" name="Oval 18"/>
            <p:cNvSpPr>
              <a:spLocks noChangeArrowheads="1"/>
            </p:cNvSpPr>
            <p:nvPr/>
          </p:nvSpPr>
          <p:spPr bwMode="auto">
            <a:xfrm>
              <a:off x="5702300" y="4845050"/>
              <a:ext cx="247650" cy="2333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059" name="Oval 22"/>
            <p:cNvSpPr>
              <a:spLocks noChangeArrowheads="1"/>
            </p:cNvSpPr>
            <p:nvPr/>
          </p:nvSpPr>
          <p:spPr bwMode="auto">
            <a:xfrm>
              <a:off x="5664200" y="4149725"/>
              <a:ext cx="247650" cy="233363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060" name="Oval 23"/>
            <p:cNvSpPr>
              <a:spLocks noChangeArrowheads="1"/>
            </p:cNvSpPr>
            <p:nvPr/>
          </p:nvSpPr>
          <p:spPr bwMode="auto">
            <a:xfrm>
              <a:off x="5349875" y="4491038"/>
              <a:ext cx="247650" cy="233362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061" name="Rectangle 24"/>
            <p:cNvSpPr>
              <a:spLocks noChangeArrowheads="1"/>
            </p:cNvSpPr>
            <p:nvPr/>
          </p:nvSpPr>
          <p:spPr bwMode="auto">
            <a:xfrm rot="-2965866">
              <a:off x="5480844" y="4752181"/>
              <a:ext cx="338138" cy="73025"/>
            </a:xfrm>
            <a:prstGeom prst="rect">
              <a:avLst/>
            </a:prstGeom>
            <a:solidFill>
              <a:srgbClr val="F9F50B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4865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 i="1"/>
              <a:t>Maximum parsimony</a:t>
            </a:r>
            <a:r>
              <a:rPr lang="en-US" altLang="en-US" sz="2400"/>
              <a:t> – the principle, dating back at least the 14</a:t>
            </a:r>
            <a:r>
              <a:rPr lang="en-US" altLang="en-US" sz="2400" baseline="30000"/>
              <a:t>th</a:t>
            </a:r>
            <a:r>
              <a:rPr lang="en-US" altLang="en-US" sz="2400"/>
              <a:t> century, that the simplest explanation, requiring the fewest undocumented assumptions, should be preferred over more complicated hypotheses that require more assumptions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/>
              <a:t>When we create phylogeny using maximum parsimony, we choose the tree that involves the smallest number of character changes. We are basing this on the assumption that </a:t>
            </a:r>
            <a:r>
              <a:rPr lang="en-US" altLang="en-US" sz="2400" i="1" u="sng"/>
              <a:t>most shared derived characters are due to common ancestry, not convergence</a:t>
            </a:r>
            <a:r>
              <a:rPr lang="en-US" altLang="en-US" sz="2400" i="1"/>
              <a:t>.</a:t>
            </a:r>
            <a:r>
              <a:rPr lang="en-US" altLang="en-US" sz="2400"/>
              <a:t> 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99210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29600" cy="19526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200"/>
              <a:t>When we create phylogeny using “</a:t>
            </a:r>
            <a:r>
              <a:rPr lang="en-US" altLang="en-US" sz="2200" b="1"/>
              <a:t>maximum parsimony</a:t>
            </a:r>
            <a:r>
              <a:rPr lang="en-US" altLang="en-US" sz="2200"/>
              <a:t>”, we choose the tree that involves the smallest number of character changes. </a:t>
            </a:r>
          </a:p>
          <a:p>
            <a:pPr eaLnBrk="1" hangingPunct="1">
              <a:buFontTx/>
              <a:buNone/>
            </a:pPr>
            <a:endParaRPr lang="en-US" altLang="en-US" sz="2400"/>
          </a:p>
        </p:txBody>
      </p:sp>
      <p:grpSp>
        <p:nvGrpSpPr>
          <p:cNvPr id="91139" name="Group 7"/>
          <p:cNvGrpSpPr>
            <a:grpSpLocks/>
          </p:cNvGrpSpPr>
          <p:nvPr/>
        </p:nvGrpSpPr>
        <p:grpSpPr bwMode="auto">
          <a:xfrm>
            <a:off x="304800" y="2209800"/>
            <a:ext cx="8458200" cy="4419600"/>
            <a:chOff x="1331913" y="2133600"/>
            <a:chExt cx="6696075" cy="3810000"/>
          </a:xfrm>
        </p:grpSpPr>
        <p:pic>
          <p:nvPicPr>
            <p:cNvPr id="91140" name="Picture 2" descr="Evolution-2e-Fig-02-07-0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36" b="14232"/>
            <a:stretch>
              <a:fillRect/>
            </a:stretch>
          </p:blipFill>
          <p:spPr bwMode="auto">
            <a:xfrm>
              <a:off x="1331913" y="2133600"/>
              <a:ext cx="6696075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41" name="Rectangle 4"/>
            <p:cNvSpPr>
              <a:spLocks noChangeArrowheads="1"/>
            </p:cNvSpPr>
            <p:nvPr/>
          </p:nvSpPr>
          <p:spPr bwMode="auto">
            <a:xfrm>
              <a:off x="4211638" y="2349500"/>
              <a:ext cx="2232025" cy="359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1142" name="Rectangle 5"/>
            <p:cNvSpPr>
              <a:spLocks noChangeArrowheads="1"/>
            </p:cNvSpPr>
            <p:nvPr/>
          </p:nvSpPr>
          <p:spPr bwMode="auto">
            <a:xfrm>
              <a:off x="6156325" y="4149725"/>
              <a:ext cx="1728788" cy="107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1143" name="Oval 6"/>
            <p:cNvSpPr>
              <a:spLocks noChangeArrowheads="1"/>
            </p:cNvSpPr>
            <p:nvPr/>
          </p:nvSpPr>
          <p:spPr bwMode="auto">
            <a:xfrm>
              <a:off x="1763713" y="2708275"/>
              <a:ext cx="1223962" cy="158432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09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29600" cy="19526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200"/>
              <a:t>When we create phylogeny using “</a:t>
            </a:r>
            <a:r>
              <a:rPr lang="en-US" altLang="en-US" sz="2200" b="1"/>
              <a:t>maximum parsimony</a:t>
            </a:r>
            <a:r>
              <a:rPr lang="en-US" altLang="en-US" sz="2200"/>
              <a:t>”, we choose the tree that involves the smallest number of character changes. </a:t>
            </a:r>
          </a:p>
          <a:p>
            <a:pPr eaLnBrk="1" hangingPunct="1">
              <a:buFontTx/>
              <a:buNone/>
            </a:pPr>
            <a:endParaRPr lang="en-US" altLang="en-US" sz="2400"/>
          </a:p>
        </p:txBody>
      </p:sp>
      <p:pic>
        <p:nvPicPr>
          <p:cNvPr id="93187" name="Picture 2" descr="Evolution-2e-Fig-02-07-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6" b="14232"/>
          <a:stretch>
            <a:fillRect/>
          </a:stretch>
        </p:blipFill>
        <p:spPr bwMode="auto">
          <a:xfrm>
            <a:off x="304800" y="2209800"/>
            <a:ext cx="84582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537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5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8913"/>
            <a:ext cx="45053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5" name="Picture 4" descr="Evolution-2e-Fig-02-09-0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4"/>
          <a:stretch>
            <a:fillRect/>
          </a:stretch>
        </p:blipFill>
        <p:spPr bwMode="auto">
          <a:xfrm>
            <a:off x="3059113" y="2276475"/>
            <a:ext cx="5940425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6" name="Text Box 7"/>
          <p:cNvSpPr txBox="1">
            <a:spLocks noChangeArrowheads="1"/>
          </p:cNvSpPr>
          <p:nvPr/>
        </p:nvSpPr>
        <p:spPr bwMode="auto">
          <a:xfrm>
            <a:off x="5580063" y="692150"/>
            <a:ext cx="31019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400" b="0"/>
              <a:t>An example</a:t>
            </a:r>
          </a:p>
          <a:p>
            <a:pPr algn="ctr" eaLnBrk="1" hangingPunct="1"/>
            <a:r>
              <a:rPr lang="en-US" altLang="en-US" sz="2400" b="0"/>
              <a:t>using molecular</a:t>
            </a:r>
          </a:p>
          <a:p>
            <a:pPr algn="ctr" eaLnBrk="1" hangingPunct="1"/>
            <a:r>
              <a:rPr lang="en-US" altLang="en-US" sz="2400" b="0"/>
              <a:t>(DNA) data</a:t>
            </a:r>
          </a:p>
        </p:txBody>
      </p:sp>
    </p:spTree>
    <p:extLst>
      <p:ext uri="{BB962C8B-B14F-4D97-AF65-F5344CB8AC3E}">
        <p14:creationId xmlns:p14="http://schemas.microsoft.com/office/powerpoint/2010/main" val="20048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 i="1"/>
              <a:t>One more time…</a:t>
            </a: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/>
              <a:t>When we create phylogeny using maximum parsimony, we choose the tree that involves the smallest number of character changes. We are basing this on the assumption that </a:t>
            </a:r>
            <a:r>
              <a:rPr lang="en-US" altLang="en-US" sz="2400" i="1" u="sng"/>
              <a:t>most shared derived characters are due to common ancestry, not convergence</a:t>
            </a:r>
            <a:r>
              <a:rPr lang="en-US" altLang="en-US" sz="2400" i="1"/>
              <a:t>.</a:t>
            </a:r>
            <a:r>
              <a:rPr lang="en-US" altLang="en-US" sz="2400"/>
              <a:t> 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 b="1"/>
              <a:t>The tree that shows the smallest number of evolutionary changes is the most likely tree according to the principle of maximum parsimony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50629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ChangeArrowheads="1"/>
          </p:cNvSpPr>
          <p:nvPr/>
        </p:nvSpPr>
        <p:spPr bwMode="auto">
          <a:xfrm>
            <a:off x="468313" y="1341438"/>
            <a:ext cx="431800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9331" name="Rectangle 9"/>
          <p:cNvSpPr>
            <a:spLocks noChangeArrowheads="1"/>
          </p:cNvSpPr>
          <p:nvPr/>
        </p:nvSpPr>
        <p:spPr bwMode="auto">
          <a:xfrm>
            <a:off x="457200" y="258763"/>
            <a:ext cx="82296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600" b="0">
                <a:solidFill>
                  <a:schemeClr val="tx2"/>
                </a:solidFill>
              </a:rPr>
              <a:t>Another example of cladistics (maximum parsimony)</a:t>
            </a:r>
          </a:p>
        </p:txBody>
      </p:sp>
      <p:pic>
        <p:nvPicPr>
          <p:cNvPr id="99332" name="Picture 4" descr="Screen shot 2011-04-07 at 8.16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/>
          <a:stretch>
            <a:fillRect/>
          </a:stretch>
        </p:blipFill>
        <p:spPr bwMode="auto">
          <a:xfrm>
            <a:off x="76200" y="838200"/>
            <a:ext cx="8915400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16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ChangeArrowheads="1"/>
          </p:cNvSpPr>
          <p:nvPr/>
        </p:nvSpPr>
        <p:spPr bwMode="auto">
          <a:xfrm>
            <a:off x="468313" y="1341438"/>
            <a:ext cx="431800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1379" name="Rectangle 9"/>
          <p:cNvSpPr>
            <a:spLocks noChangeArrowheads="1"/>
          </p:cNvSpPr>
          <p:nvPr/>
        </p:nvSpPr>
        <p:spPr bwMode="auto">
          <a:xfrm>
            <a:off x="457200" y="258763"/>
            <a:ext cx="82296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600" b="0">
                <a:solidFill>
                  <a:schemeClr val="tx2"/>
                </a:solidFill>
              </a:rPr>
              <a:t>Another example of cladistics (maximum parsimony)</a:t>
            </a:r>
          </a:p>
        </p:txBody>
      </p:sp>
      <p:pic>
        <p:nvPicPr>
          <p:cNvPr id="101380" name="Picture 5" descr="Screen shot 2011-04-07 at 8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8991600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06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eaLnBrk="1" hangingPunct="1"/>
            <a:r>
              <a:rPr lang="fr-FR" altLang="en-US" sz="2800">
                <a:solidFill>
                  <a:srgbClr val="0000FF"/>
                </a:solidFill>
              </a:rPr>
              <a:t>William D. Hamilton, Robert Trivers, and </a:t>
            </a:r>
            <a:br>
              <a:rPr lang="fr-FR" altLang="en-US" sz="2800">
                <a:solidFill>
                  <a:srgbClr val="0000FF"/>
                </a:solidFill>
              </a:rPr>
            </a:br>
            <a:r>
              <a:rPr lang="fr-FR" altLang="en-US" sz="2800">
                <a:solidFill>
                  <a:srgbClr val="0000FF"/>
                </a:solidFill>
              </a:rPr>
              <a:t>Social Theory</a:t>
            </a:r>
          </a:p>
        </p:txBody>
      </p:sp>
      <p:pic>
        <p:nvPicPr>
          <p:cNvPr id="110595" name="Picture 4" descr="Evolution-2e-Photo-01-p01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4" b="4703"/>
          <a:stretch>
            <a:fillRect/>
          </a:stretch>
        </p:blipFill>
        <p:spPr bwMode="auto">
          <a:xfrm>
            <a:off x="152400" y="1774825"/>
            <a:ext cx="4695825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Text Box 5"/>
          <p:cNvSpPr txBox="1">
            <a:spLocks noChangeArrowheads="1"/>
          </p:cNvSpPr>
          <p:nvPr/>
        </p:nvSpPr>
        <p:spPr bwMode="auto">
          <a:xfrm>
            <a:off x="3962400" y="1773238"/>
            <a:ext cx="484505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0"/>
              <a:t>Cooperation – </a:t>
            </a:r>
            <a:r>
              <a:rPr lang="en-US" altLang="en-US"/>
              <a:t>Kin selection </a:t>
            </a:r>
            <a:r>
              <a:rPr lang="en-US" altLang="en-US" b="0"/>
              <a:t>(explains confusing altruistic behaviors and eusociality)</a:t>
            </a:r>
          </a:p>
          <a:p>
            <a:pPr eaLnBrk="1" hangingPunct="1"/>
            <a:endParaRPr lang="en-US" altLang="en-US" b="0"/>
          </a:p>
          <a:p>
            <a:pPr eaLnBrk="1" hangingPunct="1"/>
            <a:r>
              <a:rPr lang="en-US" altLang="en-US" b="0"/>
              <a:t>Conflict – parent/offspring, sibling, male/female</a:t>
            </a:r>
          </a:p>
          <a:p>
            <a:pPr eaLnBrk="1" hangingPunct="1"/>
            <a:endParaRPr lang="en-US" altLang="en-US" b="0"/>
          </a:p>
        </p:txBody>
      </p:sp>
    </p:spTree>
    <p:extLst>
      <p:ext uri="{BB962C8B-B14F-4D97-AF65-F5344CB8AC3E}">
        <p14:creationId xmlns:p14="http://schemas.microsoft.com/office/powerpoint/2010/main" val="209087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333375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Phylogenies are created using computers because they are so computationally intensive.  Maximum parsimony is one of the least computational methods, actually.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/>
              <a:t>However, there are </a:t>
            </a:r>
            <a:r>
              <a:rPr lang="en-US" altLang="en-US" sz="2400" i="1" u="sng"/>
              <a:t>many</a:t>
            </a:r>
            <a:r>
              <a:rPr lang="en-US" altLang="en-US" sz="2400"/>
              <a:t> possible alternative relationships between taxa.  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/>
              <a:t>			      Let’s put this in perspective: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		   </a:t>
            </a:r>
            <a:r>
              <a:rPr lang="en-US" altLang="en-US" sz="2400" u="sng"/>
              <a:t># of taxa</a:t>
            </a:r>
            <a:r>
              <a:rPr lang="en-US" altLang="en-US" sz="2400"/>
              <a:t>	          </a:t>
            </a:r>
            <a:r>
              <a:rPr lang="en-US" altLang="en-US" sz="2400" u="sng"/>
              <a:t># of possible arrangements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 			3				3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 			4			          15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 			5			         105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		         10		              34,459,425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		        100			       2 x 10</a:t>
            </a:r>
            <a:r>
              <a:rPr lang="en-US" altLang="en-US" sz="2400" baseline="30000"/>
              <a:t>182 </a:t>
            </a:r>
            <a:r>
              <a:rPr lang="en-US" altLang="en-US" sz="2400"/>
              <a:t>(!)</a:t>
            </a:r>
            <a:endParaRPr lang="en-US" altLang="en-US" sz="2400" baseline="30000"/>
          </a:p>
          <a:p>
            <a:pPr eaLnBrk="1" hangingPunct="1">
              <a:buFontTx/>
              <a:buNone/>
            </a:pPr>
            <a:r>
              <a:rPr lang="en-US" altLang="en-US" sz="2400"/>
              <a:t>					</a:t>
            </a:r>
          </a:p>
          <a:p>
            <a:pPr eaLnBrk="1" hangingPunct="1">
              <a:buFontTx/>
              <a:buNone/>
            </a:pPr>
            <a:endParaRPr lang="en-US" altLang="en-US" sz="2400"/>
          </a:p>
        </p:txBody>
      </p:sp>
      <p:sp>
        <p:nvSpPr>
          <p:cNvPr id="103427" name="Rectangle 2"/>
          <p:cNvSpPr>
            <a:spLocks noChangeArrowheads="1"/>
          </p:cNvSpPr>
          <p:nvPr/>
        </p:nvSpPr>
        <p:spPr bwMode="auto">
          <a:xfrm>
            <a:off x="1054100" y="3048000"/>
            <a:ext cx="7280275" cy="3470275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80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0000FF"/>
                </a:solidFill>
              </a:rPr>
              <a:t>Other methods of phylogenetic analysis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4582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 i="1"/>
              <a:t>Neighbor-Joining</a:t>
            </a:r>
            <a:r>
              <a:rPr lang="en-US" altLang="en-US" sz="2400"/>
              <a:t> – A clustering method that is not based on characters per se, but instead finds relationships </a:t>
            </a:r>
            <a:r>
              <a:rPr lang="en-US" altLang="en-US" sz="2400" i="1" u="sng"/>
              <a:t>based on the percent differences between taxa</a:t>
            </a:r>
            <a:r>
              <a:rPr lang="en-US" altLang="en-US" sz="2400" i="1"/>
              <a:t> </a:t>
            </a:r>
            <a:r>
              <a:rPr lang="en-US" altLang="en-US" sz="2400"/>
              <a:t>(‘distance’)</a:t>
            </a:r>
            <a:endParaRPr lang="en-US" altLang="en-US" sz="2400" i="1" u="sng"/>
          </a:p>
          <a:p>
            <a:pPr eaLnBrk="1" hangingPunct="1">
              <a:buFontTx/>
              <a:buNone/>
            </a:pPr>
            <a:endParaRPr lang="en-US" altLang="en-US" sz="2400"/>
          </a:p>
        </p:txBody>
      </p:sp>
      <p:pic>
        <p:nvPicPr>
          <p:cNvPr id="10547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44" b="75916"/>
          <a:stretch>
            <a:fillRect/>
          </a:stretch>
        </p:blipFill>
        <p:spPr bwMode="auto">
          <a:xfrm>
            <a:off x="1676400" y="3948113"/>
            <a:ext cx="5638800" cy="1538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7" name="TextBox 4"/>
          <p:cNvSpPr txBox="1">
            <a:spLocks noChangeArrowheads="1"/>
          </p:cNvSpPr>
          <p:nvPr/>
        </p:nvSpPr>
        <p:spPr bwMode="auto">
          <a:xfrm>
            <a:off x="3509963" y="5638800"/>
            <a:ext cx="21288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200" b="0"/>
              <a:t>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151946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0000FF"/>
                </a:solidFill>
              </a:rPr>
              <a:t>Other methods of phylogenetic analysis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 i="1" dirty="0"/>
              <a:t>Maximum Likelihood</a:t>
            </a:r>
            <a:r>
              <a:rPr lang="en-US" altLang="en-US" sz="2400" dirty="0"/>
              <a:t> </a:t>
            </a:r>
            <a:r>
              <a:rPr lang="en-US" altLang="en-US" sz="2400" b="1" i="1" dirty="0"/>
              <a:t>(ML)</a:t>
            </a:r>
            <a:r>
              <a:rPr lang="en-US" altLang="en-US" sz="2400" dirty="0"/>
              <a:t> – given a specific model of evolution and a possible tree, this method </a:t>
            </a:r>
            <a:r>
              <a:rPr lang="en-US" altLang="en-US" sz="2400" i="1" u="sng" dirty="0"/>
              <a:t>calculates the likelihood of observing the data</a:t>
            </a:r>
          </a:p>
          <a:p>
            <a:pPr eaLnBrk="1" hangingPunct="1">
              <a:buFontTx/>
              <a:buNone/>
            </a:pPr>
            <a:endParaRPr lang="en-US" altLang="en-US" sz="2400" dirty="0"/>
          </a:p>
          <a:p>
            <a:pPr eaLnBrk="1" hangingPunct="1">
              <a:buFontTx/>
              <a:buNone/>
            </a:pPr>
            <a:r>
              <a:rPr lang="en-US" altLang="en-US" sz="2400" b="1" i="1" dirty="0"/>
              <a:t>Bayesian</a:t>
            </a:r>
            <a:r>
              <a:rPr lang="en-US" altLang="en-US" sz="2400" dirty="0"/>
              <a:t> – maximizes the </a:t>
            </a:r>
            <a:r>
              <a:rPr lang="en-US" altLang="en-US" sz="2400" i="1" u="sng" dirty="0"/>
              <a:t>probability of observing a particular tree</a:t>
            </a:r>
            <a:r>
              <a:rPr lang="en-US" altLang="en-US" sz="2400" dirty="0"/>
              <a:t>, given the model and the data, unlike the ML method, Bayesian analysis provides the probability of a </a:t>
            </a:r>
            <a:r>
              <a:rPr lang="en-US" altLang="en-US" sz="2400" i="1" dirty="0"/>
              <a:t>set</a:t>
            </a:r>
            <a:r>
              <a:rPr lang="en-US" altLang="en-US" sz="2400" dirty="0"/>
              <a:t> of different trees so that </a:t>
            </a:r>
            <a:r>
              <a:rPr lang="en-US" altLang="en-US" sz="2400" dirty="0" smtClean="0"/>
              <a:t>they </a:t>
            </a:r>
            <a:r>
              <a:rPr lang="en-US" altLang="en-US" sz="2400" dirty="0"/>
              <a:t>can be compared and summarized</a:t>
            </a:r>
          </a:p>
        </p:txBody>
      </p:sp>
    </p:spTree>
    <p:extLst>
      <p:ext uri="{BB962C8B-B14F-4D97-AF65-F5344CB8AC3E}">
        <p14:creationId xmlns:p14="http://schemas.microsoft.com/office/powerpoint/2010/main" val="159779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0000FF"/>
                </a:solidFill>
              </a:rPr>
              <a:t>Other methods of phylogenetic analysis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b="1" i="1"/>
              <a:t>Maximum Likelihood</a:t>
            </a:r>
            <a:r>
              <a:rPr lang="en-US" altLang="en-US" sz="2400"/>
              <a:t> </a:t>
            </a:r>
            <a:r>
              <a:rPr lang="en-US" altLang="en-US" sz="2400" b="1" i="1"/>
              <a:t>(ML)</a:t>
            </a:r>
            <a:r>
              <a:rPr lang="en-US" altLang="en-US" sz="2400"/>
              <a:t> – given a specific model of evolution and a possible tree, this method </a:t>
            </a:r>
            <a:r>
              <a:rPr lang="en-US" altLang="en-US" sz="2400" i="1" u="sng"/>
              <a:t>calculates the likelihood of observing the data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 b="1" i="1"/>
              <a:t>Bayesian</a:t>
            </a:r>
            <a:r>
              <a:rPr lang="en-US" altLang="en-US" sz="2400"/>
              <a:t> – maximizes the </a:t>
            </a:r>
            <a:r>
              <a:rPr lang="en-US" altLang="en-US" sz="2400" i="1" u="sng"/>
              <a:t>probability of observing a particular tree</a:t>
            </a:r>
            <a:r>
              <a:rPr lang="en-US" altLang="en-US" sz="2400"/>
              <a:t>, given the model and the data, unlike the ML method, Bayesian analysis provides the probability of a </a:t>
            </a:r>
            <a:r>
              <a:rPr lang="en-US" altLang="en-US" sz="2400" i="1"/>
              <a:t>set</a:t>
            </a:r>
            <a:r>
              <a:rPr lang="en-US" altLang="en-US" sz="2400"/>
              <a:t> of different trees so that that they can be compared and summarized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/>
              <a:t>These are VERY computer intensive methods!</a:t>
            </a:r>
          </a:p>
        </p:txBody>
      </p:sp>
    </p:spTree>
    <p:extLst>
      <p:ext uri="{BB962C8B-B14F-4D97-AF65-F5344CB8AC3E}">
        <p14:creationId xmlns:p14="http://schemas.microsoft.com/office/powerpoint/2010/main" val="177459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785225" cy="8509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rgbClr val="0000FF"/>
                </a:solidFill>
              </a:rPr>
              <a:t>Now…. The age of genomics</a:t>
            </a:r>
            <a:br>
              <a:rPr lang="en-US" altLang="en-US" sz="2800">
                <a:solidFill>
                  <a:srgbClr val="0000FF"/>
                </a:solidFill>
              </a:rPr>
            </a:br>
            <a:r>
              <a:rPr lang="en-US" altLang="en-US" sz="2800">
                <a:solidFill>
                  <a:srgbClr val="0000FF"/>
                </a:solidFill>
              </a:rPr>
              <a:t>(a new age of INDUCTION)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3815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/>
              <a:t>new insights into the size, organization and structure of genomes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r>
              <a:rPr lang="en-US" altLang="en-US" sz="2400"/>
              <a:t>in turn, this information yields insight into the causes and consequences of evolution</a:t>
            </a:r>
          </a:p>
        </p:txBody>
      </p:sp>
      <p:pic>
        <p:nvPicPr>
          <p:cNvPr id="112644" name="Picture 4" descr="firstg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57600"/>
            <a:ext cx="6791325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76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i="1">
                <a:latin typeface="Calibri" charset="0"/>
              </a:rPr>
              <a:t>Taxonomy and Systematics</a:t>
            </a:r>
          </a:p>
        </p:txBody>
      </p:sp>
      <p:pic>
        <p:nvPicPr>
          <p:cNvPr id="26627" name="Picture 5" descr="tree.gif                                                       000386F0 Power Stu                      985CFB00: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981200"/>
            <a:ext cx="44958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3486150" cy="32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471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46150"/>
            <a:ext cx="8713788" cy="507365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1) Some terminology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2) Taxonomy: concepts and history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3) Systematics and phylogenetic trees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/>
              <a:t>4) Methods of inferring phylogenies</a:t>
            </a:r>
          </a:p>
          <a:p>
            <a:pPr eaLnBrk="1" hangingPunct="1">
              <a:buFontTx/>
              <a:buNone/>
            </a:pPr>
            <a:endParaRPr lang="en-US" altLang="en-US" sz="28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pic>
        <p:nvPicPr>
          <p:cNvPr id="2867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1633538"/>
            <a:ext cx="2043112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505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229600" cy="4525963"/>
          </a:xfrm>
        </p:spPr>
        <p:txBody>
          <a:bodyPr/>
          <a:lstStyle/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u="sng"/>
              <a:t>Some terminology:</a:t>
            </a:r>
          </a:p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b="1" i="1"/>
              <a:t>Taxonomy – </a:t>
            </a:r>
            <a:r>
              <a:rPr lang="en-US" altLang="en-US" sz="2400"/>
              <a:t>the science of describing, naming, and classifying organisms.</a:t>
            </a:r>
          </a:p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b="1" i="1"/>
              <a:t>Taxon (plural = taxa) </a:t>
            </a:r>
            <a:r>
              <a:rPr lang="en-US" altLang="en-US" sz="2400"/>
              <a:t>– a unit of taxonomic classification</a:t>
            </a:r>
          </a:p>
          <a:p>
            <a:pPr eaLnBrk="1" hangingPunct="1">
              <a:spcAft>
                <a:spcPts val="1200"/>
              </a:spcAft>
              <a:buFontTx/>
              <a:buNone/>
            </a:pPr>
            <a:r>
              <a:rPr lang="en-US" altLang="en-US" sz="2400" b="1" i="1"/>
              <a:t>Systematics – </a:t>
            </a:r>
            <a:r>
              <a:rPr lang="en-US" altLang="en-US" sz="2400"/>
              <a:t>the study of biological diversity and the evolutionary relationships among organisms.  </a:t>
            </a:r>
          </a:p>
          <a:p>
            <a:pPr marL="342900" lvl="1" indent="-342900" eaLnBrk="1" hangingPunct="1">
              <a:spcAft>
                <a:spcPts val="1200"/>
              </a:spcAft>
              <a:buFontTx/>
              <a:buNone/>
            </a:pPr>
            <a:r>
              <a:rPr lang="en-US" altLang="en-US" sz="2400"/>
              <a:t>	Testing hypotheses about which groups have  descended from a common ancestor</a:t>
            </a:r>
          </a:p>
          <a:p>
            <a:pPr eaLnBrk="1" hangingPunct="1">
              <a:spcAft>
                <a:spcPts val="1800"/>
              </a:spcAft>
              <a:buFontTx/>
              <a:buNone/>
            </a:pPr>
            <a:r>
              <a:rPr lang="en-US" altLang="en-US" sz="2400" b="1" i="1"/>
              <a:t>Extinct </a:t>
            </a:r>
            <a:r>
              <a:rPr lang="en-US" altLang="en-US" sz="2400"/>
              <a:t>– no longer present </a:t>
            </a:r>
          </a:p>
          <a:p>
            <a:pPr eaLnBrk="1" hangingPunct="1">
              <a:buFontTx/>
              <a:buNone/>
            </a:pPr>
            <a:r>
              <a:rPr lang="en-US" altLang="en-US" sz="2400" b="1" i="1"/>
              <a:t>Extant </a:t>
            </a:r>
            <a:r>
              <a:rPr lang="en-US" altLang="en-US" sz="2400"/>
              <a:t>– taxa that exist today 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800"/>
          </a:p>
          <a:p>
            <a:pPr eaLnBrk="1" hangingPunct="1">
              <a:buFontTx/>
              <a:buNone/>
            </a:pPr>
            <a:endParaRPr lang="en-US" altLang="en-US" sz="2800" b="1" i="1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2800" u="sng">
                <a:solidFill>
                  <a:srgbClr val="0000FF"/>
                </a:solidFill>
              </a:rPr>
              <a:t>Taxonomy and Systematics</a:t>
            </a:r>
          </a:p>
        </p:txBody>
      </p:sp>
      <p:pic>
        <p:nvPicPr>
          <p:cNvPr id="3072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572000"/>
            <a:ext cx="25146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10387</TotalTime>
  <Words>2017</Words>
  <Application>Microsoft Macintosh PowerPoint</Application>
  <PresentationFormat>On-screen Show (4:3)</PresentationFormat>
  <Paragraphs>441</Paragraphs>
  <Slides>53</Slides>
  <Notes>42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Default Design</vt:lpstr>
      <vt:lpstr>CorelDRAW</vt:lpstr>
      <vt:lpstr>PowerPoint Presentation</vt:lpstr>
      <vt:lpstr>Motoo Kimura and the  Neutral Theory of Molecular Evolution</vt:lpstr>
      <vt:lpstr>PowerPoint Presentation</vt:lpstr>
      <vt:lpstr>Motoo Kimura and the Neutral Theory of Molecular Evolution</vt:lpstr>
      <vt:lpstr>William D. Hamilton, Robert Trivers, and  Social Theory</vt:lpstr>
      <vt:lpstr>Now…. The age of genomics (a new age of INDUCTION)</vt:lpstr>
      <vt:lpstr>Taxonomy and Systematics</vt:lpstr>
      <vt:lpstr>Taxonomy and Systematics</vt:lpstr>
      <vt:lpstr>Taxonomy and Systematics</vt:lpstr>
      <vt:lpstr>PowerPoint Presentation</vt:lpstr>
      <vt:lpstr>Taxonomy and Systematics</vt:lpstr>
      <vt:lpstr>Taxonomy</vt:lpstr>
      <vt:lpstr>Taxonomy (continued)</vt:lpstr>
      <vt:lpstr>Taxonomy (continued)</vt:lpstr>
      <vt:lpstr>Taxonomy (continued)</vt:lpstr>
      <vt:lpstr>Taxonomy (continued)</vt:lpstr>
      <vt:lpstr>Taxonomy (continued)</vt:lpstr>
      <vt:lpstr>Taxonomy and Systematics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are many ways to represent phylogenetic trees…</vt:lpstr>
      <vt:lpstr>PowerPoint Presentation</vt:lpstr>
      <vt:lpstr>Phylogenetic tree terminology</vt:lpstr>
      <vt:lpstr>PowerPoint Presentation</vt:lpstr>
      <vt:lpstr>Phylogenetic tree terminology</vt:lpstr>
      <vt:lpstr>PowerPoint Presentation</vt:lpstr>
      <vt:lpstr>PowerPoint Presentation</vt:lpstr>
      <vt:lpstr>PowerPoint Presentation</vt:lpstr>
      <vt:lpstr>PowerPoint Presentation</vt:lpstr>
      <vt:lpstr>Taxonomy and Systematics</vt:lpstr>
      <vt:lpstr>PowerPoint Presentation</vt:lpstr>
      <vt:lpstr>Outgroup comparison</vt:lpstr>
      <vt:lpstr>Outgroup comparison</vt:lpstr>
      <vt:lpstr>PowerPoint Presentation</vt:lpstr>
      <vt:lpstr>PowerPoint Presentation</vt:lpstr>
      <vt:lpstr>Cladistic approach</vt:lpstr>
      <vt:lpstr>Cladistic approach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methods of phylogenetic analysis</vt:lpstr>
      <vt:lpstr>Other methods of phylogenetic analysis</vt:lpstr>
      <vt:lpstr>Other methods of phylogenetic analysis</vt:lpstr>
    </vt:vector>
  </TitlesOfParts>
  <Company>UBC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Patrik Nosil</dc:creator>
  <cp:lastModifiedBy>Dane Ward</cp:lastModifiedBy>
  <cp:revision>1273</cp:revision>
  <dcterms:created xsi:type="dcterms:W3CDTF">2015-09-20T01:23:04Z</dcterms:created>
  <dcterms:modified xsi:type="dcterms:W3CDTF">2018-04-09T14:35:25Z</dcterms:modified>
</cp:coreProperties>
</file>